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1.xml"/>
  <Override ContentType="application/vnd.ms-office.chartcolorstyle+xml" PartName="/ppt/charts/colors2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2.xml"/>
  <Override ContentType="application/vnd.openxmlformats-officedocument.drawingml.chart+xml" PartName="/ppt/charts/chart1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ms-office.chartstyle+xml" PartName="/ppt/charts/style1.xml"/>
  <Override ContentType="application/vnd.ms-office.chartstyle+xml" PartName="/ppt/charts/style2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y="6858000" cx="9144000"/>
  <p:notesSz cx="6858000" cy="9144000"/>
  <p:embeddedFontLst>
    <p:embeddedFont>
      <p:font typeface="Libre Baskerville"/>
      <p:regular r:id="rId42"/>
      <p:bold r:id="rId43"/>
      <p:italic r:id="rId44"/>
    </p:embeddedFont>
    <p:embeddedFont>
      <p:font typeface="Quattrocento Sans"/>
      <p:regular r:id="rId45"/>
      <p:bold r:id="rId46"/>
      <p:italic r:id="rId47"/>
      <p:boldItalic r:id="rId48"/>
    </p:embeddedFont>
    <p:embeddedFont>
      <p:font typeface="Lustria"/>
      <p:regular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50" roundtripDataSignature="AMtx7mhemxxjMlUTDWRuicj9V92FYCG02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font" Target="fonts/LibreBaskerville-regular.fntdata"/><Relationship Id="rId41" Type="http://schemas.openxmlformats.org/officeDocument/2006/relationships/slide" Target="slides/slide36.xml"/><Relationship Id="rId44" Type="http://schemas.openxmlformats.org/officeDocument/2006/relationships/font" Target="fonts/LibreBaskerville-italic.fntdata"/><Relationship Id="rId43" Type="http://schemas.openxmlformats.org/officeDocument/2006/relationships/font" Target="fonts/LibreBaskerville-bold.fntdata"/><Relationship Id="rId46" Type="http://schemas.openxmlformats.org/officeDocument/2006/relationships/font" Target="fonts/QuattrocentoSans-bold.fntdata"/><Relationship Id="rId45" Type="http://schemas.openxmlformats.org/officeDocument/2006/relationships/font" Target="fonts/QuattrocentoSa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QuattrocentoSans-boldItalic.fntdata"/><Relationship Id="rId47" Type="http://schemas.openxmlformats.org/officeDocument/2006/relationships/font" Target="fonts/QuattrocentoSans-italic.fntdata"/><Relationship Id="rId49" Type="http://schemas.openxmlformats.org/officeDocument/2006/relationships/font" Target="fonts/Lustria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Relationship Id="rId2" Type="http://schemas.microsoft.com/office/2011/relationships/chartColorStyle" Target="colors1.xml"/><Relationship Id="rId3" Type="http://schemas.microsoft.com/office/2011/relationships/chartStyle" Target="style1.xml"/></Relationships>
</file>

<file path=ppt/charts/_rels/chart2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2.xlsx"/><Relationship Id="rId2" Type="http://schemas.microsoft.com/office/2011/relationships/chartColorStyle" Target="colors2.xml"/><Relationship Id="rId3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Sheet1!$A$2:$A$3</c:f>
              <c:strCache>
                <c:ptCount val="2"/>
                <c:pt idx="0">
                  <c:v>464 Decisions sustained</c:v>
                </c:pt>
                <c:pt idx="1">
                  <c:v>11 Decisions reverted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464</c:v>
                </c:pt>
                <c:pt idx="1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221440040386801"/>
          <c:y val="0.70750422179910699"/>
          <c:w val="0.79557091872865804"/>
          <c:h val="0.267525043852394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Sheet1!$A$2:$A$3</c:f>
              <c:strCache>
                <c:ptCount val="2"/>
                <c:pt idx="0">
                  <c:v>9 Detained cooperating defendants</c:v>
                </c:pt>
                <c:pt idx="1">
                  <c:v>27 Non-detained cooperating defendants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</c:v>
                </c:pt>
                <c:pt idx="1">
                  <c:v>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1901052439683"/>
          <c:y val="0.691918895251456"/>
          <c:w val="0.77619761465702797"/>
          <c:h val="0.2831103704000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2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423" name="Google Shape;423;p21:notes"/>
          <p:cNvSpPr txBox="1"/>
          <p:nvPr/>
        </p:nvSpPr>
        <p:spPr>
          <a:xfrm>
            <a:off x="4278313" y="10156825"/>
            <a:ext cx="3278187" cy="53181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pt-BR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4" name="Google Shape;424;p21:notes"/>
          <p:cNvSpPr/>
          <p:nvPr>
            <p:ph idx="2" type="sldImg"/>
          </p:nvPr>
        </p:nvSpPr>
        <p:spPr>
          <a:xfrm>
            <a:off x="1106488" y="812800"/>
            <a:ext cx="5345112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25" name="Google Shape;425;p21:notes"/>
          <p:cNvSpPr txBox="1"/>
          <p:nvPr/>
        </p:nvSpPr>
        <p:spPr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2:notes"/>
          <p:cNvSpPr/>
          <p:nvPr/>
        </p:nvSpPr>
        <p:spPr>
          <a:xfrm>
            <a:off x="3880815" y="8684797"/>
            <a:ext cx="2966702" cy="44827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22:notes"/>
          <p:cNvSpPr txBox="1"/>
          <p:nvPr>
            <p:ph idx="1" type="body"/>
          </p:nvPr>
        </p:nvSpPr>
        <p:spPr>
          <a:xfrm>
            <a:off x="685176" y="4343014"/>
            <a:ext cx="5484023" cy="41127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23:notes"/>
          <p:cNvSpPr/>
          <p:nvPr/>
        </p:nvSpPr>
        <p:spPr>
          <a:xfrm>
            <a:off x="3880815" y="8684797"/>
            <a:ext cx="2966702" cy="44827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23:notes"/>
          <p:cNvSpPr txBox="1"/>
          <p:nvPr>
            <p:ph idx="1" type="body"/>
          </p:nvPr>
        </p:nvSpPr>
        <p:spPr>
          <a:xfrm>
            <a:off x="685176" y="4343014"/>
            <a:ext cx="5484023" cy="41127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8:notes"/>
          <p:cNvSpPr/>
          <p:nvPr/>
        </p:nvSpPr>
        <p:spPr>
          <a:xfrm>
            <a:off x="3880816" y="8684798"/>
            <a:ext cx="2966702" cy="44827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8526" lvl="0" marL="263776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sz="1500"/>
          </a:p>
        </p:txBody>
      </p:sp>
      <p:sp>
        <p:nvSpPr>
          <p:cNvPr id="492" name="Google Shape;492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29:notes"/>
          <p:cNvSpPr/>
          <p:nvPr/>
        </p:nvSpPr>
        <p:spPr>
          <a:xfrm>
            <a:off x="3880815" y="8684797"/>
            <a:ext cx="2966702" cy="44827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29:notes"/>
          <p:cNvSpPr txBox="1"/>
          <p:nvPr>
            <p:ph idx="1" type="body"/>
          </p:nvPr>
        </p:nvSpPr>
        <p:spPr>
          <a:xfrm>
            <a:off x="685176" y="4343014"/>
            <a:ext cx="5484023" cy="41342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3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508" name="Google Shape;508;p30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09" name="Google Shape;509;p30:notes"/>
          <p:cNvSpPr txBox="1"/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31:notes"/>
          <p:cNvSpPr/>
          <p:nvPr/>
        </p:nvSpPr>
        <p:spPr>
          <a:xfrm>
            <a:off x="3880815" y="8684797"/>
            <a:ext cx="2966702" cy="44827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31:notes"/>
          <p:cNvSpPr txBox="1"/>
          <p:nvPr>
            <p:ph idx="1" type="body"/>
          </p:nvPr>
        </p:nvSpPr>
        <p:spPr>
          <a:xfrm>
            <a:off x="685176" y="4343014"/>
            <a:ext cx="5484023" cy="41127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3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540" name="Google Shape;540;p33:notes"/>
          <p:cNvSpPr/>
          <p:nvPr/>
        </p:nvSpPr>
        <p:spPr>
          <a:xfrm>
            <a:off x="3881438" y="8685213"/>
            <a:ext cx="2965450" cy="446087"/>
          </a:xfrm>
          <a:custGeom>
            <a:rect b="b" l="l" r="r" t="t"/>
            <a:pathLst>
              <a:path extrusionOk="0" h="1452" w="9080">
                <a:moveTo>
                  <a:pt x="0" y="0"/>
                </a:moveTo>
                <a:lnTo>
                  <a:pt x="8237" y="0"/>
                </a:lnTo>
                <a:lnTo>
                  <a:pt x="8237" y="1242"/>
                </a:lnTo>
                <a:lnTo>
                  <a:pt x="0" y="1242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33:notes"/>
          <p:cNvSpPr txBox="1"/>
          <p:nvPr/>
        </p:nvSpPr>
        <p:spPr>
          <a:xfrm>
            <a:off x="685800" y="4343400"/>
            <a:ext cx="5483225" cy="49133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3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554" name="Google Shape;554;p34:notes"/>
          <p:cNvSpPr/>
          <p:nvPr/>
        </p:nvSpPr>
        <p:spPr>
          <a:xfrm>
            <a:off x="3881438" y="8685213"/>
            <a:ext cx="2965450" cy="446087"/>
          </a:xfrm>
          <a:custGeom>
            <a:rect b="b" l="l" r="r" t="t"/>
            <a:pathLst>
              <a:path extrusionOk="0" h="1452" w="9080">
                <a:moveTo>
                  <a:pt x="0" y="0"/>
                </a:moveTo>
                <a:lnTo>
                  <a:pt x="8237" y="0"/>
                </a:lnTo>
                <a:lnTo>
                  <a:pt x="8237" y="1242"/>
                </a:lnTo>
                <a:lnTo>
                  <a:pt x="0" y="1242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34:notes"/>
          <p:cNvSpPr txBox="1"/>
          <p:nvPr/>
        </p:nvSpPr>
        <p:spPr>
          <a:xfrm>
            <a:off x="685800" y="4343400"/>
            <a:ext cx="5483225" cy="49133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3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570" name="Google Shape;570;p35:notes"/>
          <p:cNvSpPr/>
          <p:nvPr/>
        </p:nvSpPr>
        <p:spPr>
          <a:xfrm>
            <a:off x="3881438" y="8685213"/>
            <a:ext cx="2965450" cy="446087"/>
          </a:xfrm>
          <a:custGeom>
            <a:rect b="b" l="l" r="r" t="t"/>
            <a:pathLst>
              <a:path extrusionOk="0" h="1452" w="9080">
                <a:moveTo>
                  <a:pt x="0" y="0"/>
                </a:moveTo>
                <a:lnTo>
                  <a:pt x="8237" y="0"/>
                </a:lnTo>
                <a:lnTo>
                  <a:pt x="8237" y="1242"/>
                </a:lnTo>
                <a:lnTo>
                  <a:pt x="0" y="1242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p35:notes"/>
          <p:cNvSpPr txBox="1"/>
          <p:nvPr/>
        </p:nvSpPr>
        <p:spPr>
          <a:xfrm>
            <a:off x="685800" y="4343400"/>
            <a:ext cx="5483225" cy="49133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3.jpg"/><Relationship Id="rId4" Type="http://schemas.openxmlformats.org/officeDocument/2006/relationships/image" Target="../media/image7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jpg"/><Relationship Id="rId3" Type="http://schemas.openxmlformats.org/officeDocument/2006/relationships/image" Target="../media/image9.png"/><Relationship Id="rId4" Type="http://schemas.openxmlformats.org/officeDocument/2006/relationships/image" Target="../media/image13.jpg"/><Relationship Id="rId5" Type="http://schemas.openxmlformats.org/officeDocument/2006/relationships/image" Target="../media/image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jpg"/><Relationship Id="rId3" Type="http://schemas.openxmlformats.org/officeDocument/2006/relationships/image" Target="../media/image9.png"/><Relationship Id="rId4" Type="http://schemas.openxmlformats.org/officeDocument/2006/relationships/image" Target="../media/image13.jpg"/><Relationship Id="rId5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jpg"/><Relationship Id="rId3" Type="http://schemas.openxmlformats.org/officeDocument/2006/relationships/image" Target="../media/image16.jpg"/><Relationship Id="rId4" Type="http://schemas.openxmlformats.org/officeDocument/2006/relationships/image" Target="../media/image9.png"/><Relationship Id="rId5" Type="http://schemas.openxmlformats.org/officeDocument/2006/relationships/image" Target="../media/image7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jpg"/><Relationship Id="rId3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jpg"/><Relationship Id="rId3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8"/>
          <p:cNvSpPr txBox="1"/>
          <p:nvPr>
            <p:ph idx="10" type="dt"/>
          </p:nvPr>
        </p:nvSpPr>
        <p:spPr>
          <a:xfrm>
            <a:off x="69342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8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8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and Content">
  <p:cSld name="4_Title and Conten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_c-corpo-ouro.jpg" id="21" name="Google Shape;21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435100"/>
            <a:ext cx="9144000" cy="542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verlay-ruleShadow.png" id="22" name="Google Shape;22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308100"/>
            <a:ext cx="9144000" cy="123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_horizontal_MPF_PB 3.png" id="23" name="Google Shape;23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1000" y="6323013"/>
            <a:ext cx="865188" cy="382587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9"/>
          <p:cNvSpPr txBox="1"/>
          <p:nvPr/>
        </p:nvSpPr>
        <p:spPr>
          <a:xfrm>
            <a:off x="2895600" y="6429375"/>
            <a:ext cx="335280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200" u="none" cap="none" strike="noStrike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Força Tarefa Lavajato</a:t>
            </a:r>
            <a:endParaRPr b="0" i="0" sz="1000" u="none" cap="none" strike="noStrike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5" name="Google Shape;25;p39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9"/>
          <p:cNvSpPr txBox="1"/>
          <p:nvPr>
            <p:ph idx="1" type="body"/>
          </p:nvPr>
        </p:nvSpPr>
        <p:spPr>
          <a:xfrm>
            <a:off x="779463" y="1524000"/>
            <a:ext cx="356616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b="0" sz="2800">
                <a:solidFill>
                  <a:srgbClr val="000000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7" name="Google Shape;27;p39"/>
          <p:cNvSpPr txBox="1"/>
          <p:nvPr>
            <p:ph idx="2" type="body"/>
          </p:nvPr>
        </p:nvSpPr>
        <p:spPr>
          <a:xfrm>
            <a:off x="779463" y="2057400"/>
            <a:ext cx="3566160" cy="40687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>
                <a:solidFill>
                  <a:srgbClr val="000000"/>
                </a:solidFill>
              </a:defRPr>
            </a:lvl1pPr>
            <a:lvl2pPr indent="-355600" lvl="1" marL="9144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000000"/>
                </a:solidFill>
              </a:defRPr>
            </a:lvl2pPr>
            <a:lvl3pPr indent="-355600" lvl="2" marL="137160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 sz="2000">
                <a:solidFill>
                  <a:srgbClr val="000000"/>
                </a:solidFill>
              </a:defRPr>
            </a:lvl3pPr>
            <a:lvl4pPr indent="-355600" lvl="3" marL="18288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000000"/>
                </a:solidFill>
              </a:defRPr>
            </a:lvl4pPr>
            <a:lvl5pPr indent="-355600" lvl="4" marL="228600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 sz="2000">
                <a:solidFill>
                  <a:srgbClr val="000000"/>
                </a:solidFill>
              </a:defRPr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28" name="Google Shape;28;p39"/>
          <p:cNvSpPr txBox="1"/>
          <p:nvPr>
            <p:ph idx="3" type="body"/>
          </p:nvPr>
        </p:nvSpPr>
        <p:spPr>
          <a:xfrm>
            <a:off x="4796791" y="1524000"/>
            <a:ext cx="356616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b="0" sz="2800">
                <a:solidFill>
                  <a:srgbClr val="000000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9" name="Google Shape;29;p39"/>
          <p:cNvSpPr txBox="1"/>
          <p:nvPr>
            <p:ph idx="4" type="body"/>
          </p:nvPr>
        </p:nvSpPr>
        <p:spPr>
          <a:xfrm>
            <a:off x="4796791" y="2057400"/>
            <a:ext cx="3566160" cy="40687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>
                <a:solidFill>
                  <a:srgbClr val="000000"/>
                </a:solidFill>
              </a:defRPr>
            </a:lvl1pPr>
            <a:lvl2pPr indent="-355600" lvl="1" marL="9144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000000"/>
                </a:solidFill>
              </a:defRPr>
            </a:lvl2pPr>
            <a:lvl3pPr indent="-355600" lvl="2" marL="137160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 sz="2000">
                <a:solidFill>
                  <a:srgbClr val="000000"/>
                </a:solidFill>
              </a:defRPr>
            </a:lvl3pPr>
            <a:lvl4pPr indent="-355600" lvl="3" marL="18288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000000"/>
                </a:solidFill>
              </a:defRPr>
            </a:lvl4pPr>
            <a:lvl5pPr indent="-355600" lvl="4" marL="228600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 sz="2000">
                <a:solidFill>
                  <a:srgbClr val="000000"/>
                </a:solidFill>
              </a:defRPr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30" name="Google Shape;30;p39"/>
          <p:cNvSpPr txBox="1"/>
          <p:nvPr>
            <p:ph idx="10" type="dt"/>
          </p:nvPr>
        </p:nvSpPr>
        <p:spPr>
          <a:xfrm>
            <a:off x="69342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9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9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_c-fundo.jpg" id="34" name="Google Shape;34;p40"/>
          <p:cNvPicPr preferRelativeResize="0"/>
          <p:nvPr/>
        </p:nvPicPr>
        <p:blipFill rotWithShape="1">
          <a:blip r:embed="rId2">
            <a:alphaModFix/>
          </a:blip>
          <a:srcRect b="0" l="0" r="0" t="21303"/>
          <a:stretch/>
        </p:blipFill>
        <p:spPr>
          <a:xfrm>
            <a:off x="0" y="1431925"/>
            <a:ext cx="9144000" cy="54752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verlay-ruleShadow.png" id="35" name="Google Shape;35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308100"/>
            <a:ext cx="9144000" cy="123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_horizontal_MPF_PB 3.png" id="36" name="Google Shape;36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1000" y="6323013"/>
            <a:ext cx="865188" cy="382587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40"/>
          <p:cNvSpPr txBox="1"/>
          <p:nvPr/>
        </p:nvSpPr>
        <p:spPr>
          <a:xfrm>
            <a:off x="2895600" y="6429375"/>
            <a:ext cx="335280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200" u="none" cap="none" strike="noStrike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Força Tarefa Lavajato</a:t>
            </a:r>
            <a:endParaRPr b="0" i="0" sz="1000" u="none" cap="none" strike="noStrike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8" name="Google Shape;38;p40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0"/>
          <p:cNvSpPr txBox="1"/>
          <p:nvPr>
            <p:ph idx="1" type="body"/>
          </p:nvPr>
        </p:nvSpPr>
        <p:spPr>
          <a:xfrm>
            <a:off x="779463" y="1828800"/>
            <a:ext cx="7583487" cy="4297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solidFill>
                  <a:schemeClr val="dk1"/>
                </a:solidFill>
              </a:defRPr>
            </a:lvl1pPr>
            <a:lvl2pPr indent="-381000" lvl="1" marL="914400" algn="l">
              <a:spcBef>
                <a:spcPts val="600"/>
              </a:spcBef>
              <a:spcAft>
                <a:spcPts val="0"/>
              </a:spcAft>
              <a:buSzPts val="2400"/>
              <a:buChar char="•"/>
              <a:defRPr>
                <a:solidFill>
                  <a:schemeClr val="dk1"/>
                </a:solidFill>
              </a:defRPr>
            </a:lvl2pPr>
            <a:lvl3pPr indent="-381000" lvl="2" marL="1371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3pPr>
            <a:lvl4pPr indent="-355600" lvl="3" marL="18288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>
                <a:solidFill>
                  <a:schemeClr val="dk1"/>
                </a:solidFill>
              </a:defRPr>
            </a:lvl4pPr>
            <a:lvl5pPr indent="-355600" lvl="4" marL="22860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40"/>
          <p:cNvSpPr txBox="1"/>
          <p:nvPr>
            <p:ph idx="10" type="dt"/>
          </p:nvPr>
        </p:nvSpPr>
        <p:spPr>
          <a:xfrm>
            <a:off x="69342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40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40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">
  <p:cSld name="Closing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_horizontal_MPF_PB 2.png" id="44" name="Google Shape;44;p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001000" y="6323013"/>
            <a:ext cx="865188" cy="38258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41"/>
          <p:cNvSpPr txBox="1"/>
          <p:nvPr/>
        </p:nvSpPr>
        <p:spPr>
          <a:xfrm>
            <a:off x="2895600" y="6429375"/>
            <a:ext cx="335280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Força Tarefa Lavajato</a:t>
            </a:r>
            <a:endParaRPr sz="1000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46" name="Google Shape;46;p41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41"/>
          <p:cNvSpPr txBox="1"/>
          <p:nvPr>
            <p:ph idx="1" type="body"/>
          </p:nvPr>
        </p:nvSpPr>
        <p:spPr>
          <a:xfrm>
            <a:off x="779463" y="1828800"/>
            <a:ext cx="7583487" cy="4297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</a:defRPr>
            </a:lvl1pPr>
            <a:lvl2pPr indent="-381000" lvl="1" marL="914400" algn="l">
              <a:spcBef>
                <a:spcPts val="600"/>
              </a:spcBef>
              <a:spcAft>
                <a:spcPts val="0"/>
              </a:spcAft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indent="-381000" lvl="2" marL="13716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3pPr>
            <a:lvl4pPr indent="-355600" lvl="3" marL="18288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>
                <a:solidFill>
                  <a:schemeClr val="lt1"/>
                </a:solidFill>
              </a:defRPr>
            </a:lvl4pPr>
            <a:lvl5pPr indent="-355600" lvl="4" marL="22860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41"/>
          <p:cNvSpPr txBox="1"/>
          <p:nvPr>
            <p:ph idx="10" type="dt"/>
          </p:nvPr>
        </p:nvSpPr>
        <p:spPr>
          <a:xfrm>
            <a:off x="6934200" y="6356350"/>
            <a:ext cx="762000" cy="36512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1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41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2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2"/>
          <p:cNvSpPr txBox="1"/>
          <p:nvPr>
            <p:ph idx="10" type="dt"/>
          </p:nvPr>
        </p:nvSpPr>
        <p:spPr>
          <a:xfrm>
            <a:off x="69342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2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42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ection Header" type="secHead">
  <p:cSld name="SECTION_HEAD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3"/>
          <p:cNvSpPr txBox="1"/>
          <p:nvPr/>
        </p:nvSpPr>
        <p:spPr>
          <a:xfrm>
            <a:off x="2895600" y="6367463"/>
            <a:ext cx="3352800" cy="338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Força Tarefa Lavajato</a:t>
            </a:r>
            <a:endParaRPr/>
          </a:p>
        </p:txBody>
      </p:sp>
      <p:pic>
        <p:nvPicPr>
          <p:cNvPr descr="logo_horizontal_MPF_PB 2.png" id="58" name="Google Shape;58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001000" y="6323013"/>
            <a:ext cx="865188" cy="382587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43"/>
          <p:cNvSpPr txBox="1"/>
          <p:nvPr>
            <p:ph type="title"/>
          </p:nvPr>
        </p:nvSpPr>
        <p:spPr>
          <a:xfrm>
            <a:off x="779463" y="2971800"/>
            <a:ext cx="7583487" cy="1362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ibre Baskerville"/>
              <a:buNone/>
              <a:defRPr sz="4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3"/>
          <p:cNvSpPr txBox="1"/>
          <p:nvPr>
            <p:ph idx="1" type="body"/>
          </p:nvPr>
        </p:nvSpPr>
        <p:spPr>
          <a:xfrm>
            <a:off x="779463" y="4724400"/>
            <a:ext cx="7583487" cy="13984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Lustria"/>
              <a:buNone/>
              <a:defRPr sz="2400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1" name="Google Shape;61;p43"/>
          <p:cNvSpPr txBox="1"/>
          <p:nvPr>
            <p:ph idx="10" type="dt"/>
          </p:nvPr>
        </p:nvSpPr>
        <p:spPr>
          <a:xfrm>
            <a:off x="69342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43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43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_c-corpo-ouro.jpg" id="65" name="Google Shape;65;p44"/>
          <p:cNvPicPr preferRelativeResize="0"/>
          <p:nvPr/>
        </p:nvPicPr>
        <p:blipFill rotWithShape="1">
          <a:blip r:embed="rId2">
            <a:alphaModFix/>
          </a:blip>
          <a:srcRect b="0" l="0" r="0" t="57845"/>
          <a:stretch/>
        </p:blipFill>
        <p:spPr>
          <a:xfrm>
            <a:off x="0" y="4572000"/>
            <a:ext cx="91440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verlay-ruleShadow.png" id="66" name="Google Shape;66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46588"/>
            <a:ext cx="9144000" cy="125412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44"/>
          <p:cNvSpPr txBox="1"/>
          <p:nvPr/>
        </p:nvSpPr>
        <p:spPr>
          <a:xfrm>
            <a:off x="2895600" y="6367463"/>
            <a:ext cx="3352800" cy="338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Força Tarefa Lavajato</a:t>
            </a:r>
            <a:endParaRPr sz="11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descr="logo_horizontal_MPF_PB 3.png" id="68" name="Google Shape;68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1000" y="6323013"/>
            <a:ext cx="865188" cy="382587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44"/>
          <p:cNvSpPr txBox="1"/>
          <p:nvPr>
            <p:ph type="title"/>
          </p:nvPr>
        </p:nvSpPr>
        <p:spPr>
          <a:xfrm>
            <a:off x="779463" y="2971800"/>
            <a:ext cx="7583487" cy="1362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ibre Baskerville"/>
              <a:buNone/>
              <a:defRPr sz="4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4"/>
          <p:cNvSpPr txBox="1"/>
          <p:nvPr>
            <p:ph idx="1" type="body"/>
          </p:nvPr>
        </p:nvSpPr>
        <p:spPr>
          <a:xfrm>
            <a:off x="779463" y="4724400"/>
            <a:ext cx="7583487" cy="13984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600"/>
              </a:spcBef>
              <a:spcAft>
                <a:spcPts val="0"/>
              </a:spcAft>
              <a:buClr>
                <a:srgbClr val="1F180F"/>
              </a:buClr>
              <a:buSzPts val="2400"/>
              <a:buFont typeface="Lustria"/>
              <a:buNone/>
              <a:defRPr sz="2400">
                <a:solidFill>
                  <a:srgbClr val="1F180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1" name="Google Shape;71;p44"/>
          <p:cNvSpPr txBox="1"/>
          <p:nvPr>
            <p:ph idx="10" type="dt"/>
          </p:nvPr>
        </p:nvSpPr>
        <p:spPr>
          <a:xfrm>
            <a:off x="69342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4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4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with Picture">
  <p:cSld name="Title Slide with Pictur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_c-corpo-ouro.jpg" id="75" name="Google Shape;75;p45"/>
          <p:cNvPicPr preferRelativeResize="0"/>
          <p:nvPr/>
        </p:nvPicPr>
        <p:blipFill rotWithShape="1">
          <a:blip r:embed="rId2">
            <a:alphaModFix/>
          </a:blip>
          <a:srcRect b="0" l="0" r="0" t="36768"/>
          <a:stretch/>
        </p:blipFill>
        <p:spPr>
          <a:xfrm>
            <a:off x="0" y="3429000"/>
            <a:ext cx="91440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verlay-ruleShadow.png" id="76" name="Google Shape;76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303588"/>
            <a:ext cx="9144000" cy="125412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45"/>
          <p:cNvSpPr txBox="1"/>
          <p:nvPr/>
        </p:nvSpPr>
        <p:spPr>
          <a:xfrm>
            <a:off x="2895600" y="6367463"/>
            <a:ext cx="3352800" cy="338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Força Tarefa Lavajato</a:t>
            </a:r>
            <a:endParaRPr sz="11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descr="logo_horizontal_MPF_PB 3.png" id="78" name="Google Shape;78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1000" y="6323013"/>
            <a:ext cx="865188" cy="382587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45"/>
          <p:cNvSpPr txBox="1"/>
          <p:nvPr>
            <p:ph type="ctrTitle"/>
          </p:nvPr>
        </p:nvSpPr>
        <p:spPr>
          <a:xfrm>
            <a:off x="779463" y="789081"/>
            <a:ext cx="7583488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5"/>
          <p:cNvSpPr txBox="1"/>
          <p:nvPr>
            <p:ph idx="1" type="subTitle"/>
          </p:nvPr>
        </p:nvSpPr>
        <p:spPr>
          <a:xfrm>
            <a:off x="779463" y="4724400"/>
            <a:ext cx="7583487" cy="13850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300"/>
              </a:spcBef>
              <a:spcAft>
                <a:spcPts val="0"/>
              </a:spcAft>
              <a:buClr>
                <a:srgbClr val="1F180F"/>
              </a:buClr>
              <a:buSzPts val="2400"/>
              <a:buNone/>
              <a:defRPr sz="2400">
                <a:solidFill>
                  <a:srgbClr val="1F180F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20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1" name="Google Shape;81;p45"/>
          <p:cNvSpPr/>
          <p:nvPr>
            <p:ph idx="2" type="pic"/>
          </p:nvPr>
        </p:nvSpPr>
        <p:spPr>
          <a:xfrm>
            <a:off x="3677371" y="2564085"/>
            <a:ext cx="1789259" cy="1729830"/>
          </a:xfrm>
          <a:prstGeom prst="ellipse">
            <a:avLst/>
          </a:prstGeom>
          <a:noFill/>
          <a:ln cap="flat" cmpd="sng" w="1270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45"/>
          <p:cNvSpPr txBox="1"/>
          <p:nvPr>
            <p:ph idx="10" type="dt"/>
          </p:nvPr>
        </p:nvSpPr>
        <p:spPr>
          <a:xfrm>
            <a:off x="69342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5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45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losing">
  <p:cSld name="1_Closing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_horizontal_MPF_PB 2.png" id="86" name="Google Shape;86;p4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001000" y="6323013"/>
            <a:ext cx="865188" cy="382587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46"/>
          <p:cNvSpPr txBox="1"/>
          <p:nvPr/>
        </p:nvSpPr>
        <p:spPr>
          <a:xfrm>
            <a:off x="2895600" y="6429375"/>
            <a:ext cx="335280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Força Tarefa Lavajato</a:t>
            </a:r>
            <a:endParaRPr sz="1000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88" name="Google Shape;88;p46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46"/>
          <p:cNvSpPr txBox="1"/>
          <p:nvPr>
            <p:ph idx="1" type="body"/>
          </p:nvPr>
        </p:nvSpPr>
        <p:spPr>
          <a:xfrm>
            <a:off x="779463" y="1524000"/>
            <a:ext cx="356616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0" sz="2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90" name="Google Shape;90;p46"/>
          <p:cNvSpPr txBox="1"/>
          <p:nvPr>
            <p:ph idx="2" type="body"/>
          </p:nvPr>
        </p:nvSpPr>
        <p:spPr>
          <a:xfrm>
            <a:off x="779463" y="2057400"/>
            <a:ext cx="3566160" cy="40687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1pPr>
            <a:lvl2pPr indent="-355600" lvl="1" marL="9144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lt1"/>
                </a:solidFill>
              </a:defRPr>
            </a:lvl2pPr>
            <a:lvl3pPr indent="-355600" lvl="2" marL="13716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3pPr>
            <a:lvl4pPr indent="-355600" lvl="3" marL="18288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lt1"/>
                </a:solidFill>
              </a:defRPr>
            </a:lvl4pPr>
            <a:lvl5pPr indent="-355600" lvl="4" marL="22860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91" name="Google Shape;91;p46"/>
          <p:cNvSpPr txBox="1"/>
          <p:nvPr>
            <p:ph idx="3" type="body"/>
          </p:nvPr>
        </p:nvSpPr>
        <p:spPr>
          <a:xfrm>
            <a:off x="4796791" y="1524000"/>
            <a:ext cx="356616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0" sz="2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92" name="Google Shape;92;p46"/>
          <p:cNvSpPr txBox="1"/>
          <p:nvPr>
            <p:ph idx="4" type="body"/>
          </p:nvPr>
        </p:nvSpPr>
        <p:spPr>
          <a:xfrm>
            <a:off x="4796791" y="2057400"/>
            <a:ext cx="3566160" cy="40687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1pPr>
            <a:lvl2pPr indent="-355600" lvl="1" marL="9144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lt1"/>
                </a:solidFill>
              </a:defRPr>
            </a:lvl2pPr>
            <a:lvl3pPr indent="-355600" lvl="2" marL="13716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3pPr>
            <a:lvl4pPr indent="-355600" lvl="3" marL="18288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lt1"/>
                </a:solidFill>
              </a:defRPr>
            </a:lvl4pPr>
            <a:lvl5pPr indent="-355600" lvl="4" marL="22860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93" name="Google Shape;93;p46"/>
          <p:cNvSpPr txBox="1"/>
          <p:nvPr>
            <p:ph idx="10" type="dt"/>
          </p:nvPr>
        </p:nvSpPr>
        <p:spPr>
          <a:xfrm>
            <a:off x="6934200" y="6356350"/>
            <a:ext cx="762000" cy="36512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46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46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verlay-ruleShadow.png" id="97" name="Google Shape;97;p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308100"/>
            <a:ext cx="9144000" cy="123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verlay-FullBackground.jpg" id="98" name="Google Shape;98;p47"/>
          <p:cNvPicPr preferRelativeResize="0"/>
          <p:nvPr/>
        </p:nvPicPr>
        <p:blipFill rotWithShape="1">
          <a:blip r:embed="rId3">
            <a:alphaModFix/>
          </a:blip>
          <a:srcRect b="23334" l="0" r="0" t="0"/>
          <a:stretch/>
        </p:blipFill>
        <p:spPr>
          <a:xfrm>
            <a:off x="0" y="0"/>
            <a:ext cx="9144000" cy="14255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47"/>
          <p:cNvSpPr txBox="1"/>
          <p:nvPr/>
        </p:nvSpPr>
        <p:spPr>
          <a:xfrm>
            <a:off x="2895600" y="6429375"/>
            <a:ext cx="335280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Força Tarefa Lavajato</a:t>
            </a:r>
            <a:endParaRPr sz="1000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descr="logo_horizontal_MPF_PB 2.png" id="100" name="Google Shape;100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1000" y="6323013"/>
            <a:ext cx="865188" cy="382587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47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47"/>
          <p:cNvSpPr txBox="1"/>
          <p:nvPr>
            <p:ph idx="1" type="body"/>
          </p:nvPr>
        </p:nvSpPr>
        <p:spPr>
          <a:xfrm>
            <a:off x="779463" y="1828800"/>
            <a:ext cx="7583487" cy="4297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</a:defRPr>
            </a:lvl1pPr>
            <a:lvl2pPr indent="-381000" lvl="1" marL="914400" algn="l">
              <a:spcBef>
                <a:spcPts val="600"/>
              </a:spcBef>
              <a:spcAft>
                <a:spcPts val="0"/>
              </a:spcAft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indent="-381000" lvl="2" marL="13716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3pPr>
            <a:lvl4pPr indent="-355600" lvl="3" marL="18288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>
                <a:solidFill>
                  <a:schemeClr val="lt1"/>
                </a:solidFill>
              </a:defRPr>
            </a:lvl4pPr>
            <a:lvl5pPr indent="-355600" lvl="4" marL="22860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47"/>
          <p:cNvSpPr txBox="1"/>
          <p:nvPr>
            <p:ph idx="10" type="dt"/>
          </p:nvPr>
        </p:nvSpPr>
        <p:spPr>
          <a:xfrm>
            <a:off x="69342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A6A6A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47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A6A6A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47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and Content">
  <p:cSld name="7_Title and Conten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verlay-FullBackground.jpg" id="107" name="Google Shape;107;p48"/>
          <p:cNvPicPr preferRelativeResize="0"/>
          <p:nvPr/>
        </p:nvPicPr>
        <p:blipFill rotWithShape="1">
          <a:blip r:embed="rId2">
            <a:alphaModFix/>
          </a:blip>
          <a:srcRect b="0" l="0" r="0" t="88219"/>
          <a:stretch/>
        </p:blipFill>
        <p:spPr>
          <a:xfrm>
            <a:off x="0" y="6202363"/>
            <a:ext cx="9144000" cy="7318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verlay-ruleShadow.png" id="108" name="Google Shape;108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308100"/>
            <a:ext cx="9144000" cy="123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verlay-FullBackground.jpg" id="109" name="Google Shape;109;p48"/>
          <p:cNvPicPr preferRelativeResize="0"/>
          <p:nvPr/>
        </p:nvPicPr>
        <p:blipFill rotWithShape="1">
          <a:blip r:embed="rId4">
            <a:alphaModFix/>
          </a:blip>
          <a:srcRect b="23334" l="0" r="0" t="0"/>
          <a:stretch/>
        </p:blipFill>
        <p:spPr>
          <a:xfrm>
            <a:off x="0" y="0"/>
            <a:ext cx="9144000" cy="1425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_horizontal_MPF_PB 3.png" id="110" name="Google Shape;110;p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01000" y="6323013"/>
            <a:ext cx="865188" cy="382587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48"/>
          <p:cNvSpPr txBox="1"/>
          <p:nvPr/>
        </p:nvSpPr>
        <p:spPr>
          <a:xfrm>
            <a:off x="2895600" y="6429375"/>
            <a:ext cx="335280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Força Tarefa Lavajato</a:t>
            </a:r>
            <a:endParaRPr sz="10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2" name="Google Shape;112;p48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48"/>
          <p:cNvSpPr txBox="1"/>
          <p:nvPr>
            <p:ph idx="1" type="body"/>
          </p:nvPr>
        </p:nvSpPr>
        <p:spPr>
          <a:xfrm>
            <a:off x="779463" y="1828800"/>
            <a:ext cx="7583487" cy="4297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</a:defRPr>
            </a:lvl1pPr>
            <a:lvl2pPr indent="-381000" lvl="1" marL="914400" algn="l">
              <a:spcBef>
                <a:spcPts val="600"/>
              </a:spcBef>
              <a:spcAft>
                <a:spcPts val="0"/>
              </a:spcAft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indent="-381000" lvl="2" marL="13716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3pPr>
            <a:lvl4pPr indent="-355600" lvl="3" marL="18288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>
                <a:solidFill>
                  <a:schemeClr val="lt1"/>
                </a:solidFill>
              </a:defRPr>
            </a:lvl4pPr>
            <a:lvl5pPr indent="-355600" lvl="4" marL="22860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4" name="Google Shape;114;p48"/>
          <p:cNvSpPr txBox="1"/>
          <p:nvPr>
            <p:ph idx="10" type="dt"/>
          </p:nvPr>
        </p:nvSpPr>
        <p:spPr>
          <a:xfrm>
            <a:off x="69342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48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48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and Content">
  <p:cSld name="8_Title and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verlay-FullBackground.jpg" id="118" name="Google Shape;118;p49"/>
          <p:cNvPicPr preferRelativeResize="0"/>
          <p:nvPr/>
        </p:nvPicPr>
        <p:blipFill rotWithShape="1">
          <a:blip r:embed="rId2">
            <a:alphaModFix/>
          </a:blip>
          <a:srcRect b="0" l="0" r="0" t="88219"/>
          <a:stretch/>
        </p:blipFill>
        <p:spPr>
          <a:xfrm>
            <a:off x="0" y="6202363"/>
            <a:ext cx="9144000" cy="7318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verlay-ruleShadow.png" id="119" name="Google Shape;119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308100"/>
            <a:ext cx="9144000" cy="123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verlay-FullBackground.jpg" id="120" name="Google Shape;120;p49"/>
          <p:cNvPicPr preferRelativeResize="0"/>
          <p:nvPr/>
        </p:nvPicPr>
        <p:blipFill rotWithShape="1">
          <a:blip r:embed="rId4">
            <a:alphaModFix/>
          </a:blip>
          <a:srcRect b="23334" l="0" r="0" t="0"/>
          <a:stretch/>
        </p:blipFill>
        <p:spPr>
          <a:xfrm>
            <a:off x="0" y="0"/>
            <a:ext cx="9144000" cy="1425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_horizontal_MPF_PB 3.png" id="121" name="Google Shape;121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01000" y="6323013"/>
            <a:ext cx="865188" cy="382587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49"/>
          <p:cNvSpPr txBox="1"/>
          <p:nvPr/>
        </p:nvSpPr>
        <p:spPr>
          <a:xfrm>
            <a:off x="2895600" y="6429375"/>
            <a:ext cx="335280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Força Tarefa Lavajato</a:t>
            </a:r>
            <a:endParaRPr sz="10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23" name="Google Shape;123;p49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49"/>
          <p:cNvSpPr txBox="1"/>
          <p:nvPr>
            <p:ph idx="1" type="body"/>
          </p:nvPr>
        </p:nvSpPr>
        <p:spPr>
          <a:xfrm>
            <a:off x="779463" y="1524000"/>
            <a:ext cx="356616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0" sz="2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5" name="Google Shape;125;p49"/>
          <p:cNvSpPr txBox="1"/>
          <p:nvPr>
            <p:ph idx="2" type="body"/>
          </p:nvPr>
        </p:nvSpPr>
        <p:spPr>
          <a:xfrm>
            <a:off x="779463" y="2057400"/>
            <a:ext cx="3566160" cy="40687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1pPr>
            <a:lvl2pPr indent="-355600" lvl="1" marL="9144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lt1"/>
                </a:solidFill>
              </a:defRPr>
            </a:lvl2pPr>
            <a:lvl3pPr indent="-355600" lvl="2" marL="13716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3pPr>
            <a:lvl4pPr indent="-355600" lvl="3" marL="18288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lt1"/>
                </a:solidFill>
              </a:defRPr>
            </a:lvl4pPr>
            <a:lvl5pPr indent="-355600" lvl="4" marL="22860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26" name="Google Shape;126;p49"/>
          <p:cNvSpPr txBox="1"/>
          <p:nvPr>
            <p:ph idx="3" type="body"/>
          </p:nvPr>
        </p:nvSpPr>
        <p:spPr>
          <a:xfrm>
            <a:off x="4796791" y="1524000"/>
            <a:ext cx="356616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0" sz="2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7" name="Google Shape;127;p49"/>
          <p:cNvSpPr txBox="1"/>
          <p:nvPr>
            <p:ph idx="4" type="body"/>
          </p:nvPr>
        </p:nvSpPr>
        <p:spPr>
          <a:xfrm>
            <a:off x="4796791" y="2057400"/>
            <a:ext cx="3566160" cy="40687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1pPr>
            <a:lvl2pPr indent="-355600" lvl="1" marL="9144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lt1"/>
                </a:solidFill>
              </a:defRPr>
            </a:lvl2pPr>
            <a:lvl3pPr indent="-355600" lvl="2" marL="13716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3pPr>
            <a:lvl4pPr indent="-355600" lvl="3" marL="18288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lt1"/>
                </a:solidFill>
              </a:defRPr>
            </a:lvl4pPr>
            <a:lvl5pPr indent="-355600" lvl="4" marL="22860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28" name="Google Shape;128;p49"/>
          <p:cNvSpPr txBox="1"/>
          <p:nvPr>
            <p:ph idx="10" type="dt"/>
          </p:nvPr>
        </p:nvSpPr>
        <p:spPr>
          <a:xfrm>
            <a:off x="69342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49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49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and Content">
  <p:cSld name="5_Title and Content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verlay-FullBackground.jpg" id="132" name="Google Shape;132;p50"/>
          <p:cNvPicPr preferRelativeResize="0"/>
          <p:nvPr/>
        </p:nvPicPr>
        <p:blipFill rotWithShape="1">
          <a:blip r:embed="rId2">
            <a:alphaModFix/>
          </a:blip>
          <a:srcRect b="0" l="0" r="0" t="23334"/>
          <a:stretch/>
        </p:blipFill>
        <p:spPr>
          <a:xfrm>
            <a:off x="0" y="1425575"/>
            <a:ext cx="9144000" cy="5432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_c-rodape-azul.jpg" id="133" name="Google Shape;133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096000"/>
            <a:ext cx="9144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verlay-ruleShadow.png" id="134" name="Google Shape;134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1308100"/>
            <a:ext cx="9144000" cy="123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_horizontal_MPF_PB 2.png" id="135" name="Google Shape;135;p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01000" y="6323013"/>
            <a:ext cx="865188" cy="382587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50"/>
          <p:cNvSpPr txBox="1"/>
          <p:nvPr/>
        </p:nvSpPr>
        <p:spPr>
          <a:xfrm>
            <a:off x="2895600" y="6429375"/>
            <a:ext cx="335280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Força Tarefa Lavajato</a:t>
            </a:r>
            <a:endParaRPr sz="1000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37" name="Google Shape;137;p50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50"/>
          <p:cNvSpPr txBox="1"/>
          <p:nvPr>
            <p:ph idx="1" type="body"/>
          </p:nvPr>
        </p:nvSpPr>
        <p:spPr>
          <a:xfrm>
            <a:off x="779463" y="1828800"/>
            <a:ext cx="7583487" cy="4297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solidFill>
                  <a:schemeClr val="dk1"/>
                </a:solidFill>
              </a:defRPr>
            </a:lvl1pPr>
            <a:lvl2pPr indent="-381000" lvl="1" marL="914400" algn="l">
              <a:spcBef>
                <a:spcPts val="600"/>
              </a:spcBef>
              <a:spcAft>
                <a:spcPts val="0"/>
              </a:spcAft>
              <a:buSzPts val="2400"/>
              <a:buChar char="•"/>
              <a:defRPr>
                <a:solidFill>
                  <a:schemeClr val="dk1"/>
                </a:solidFill>
              </a:defRPr>
            </a:lvl2pPr>
            <a:lvl3pPr indent="-381000" lvl="2" marL="1371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3pPr>
            <a:lvl4pPr indent="-355600" lvl="3" marL="18288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>
                <a:solidFill>
                  <a:schemeClr val="dk1"/>
                </a:solidFill>
              </a:defRPr>
            </a:lvl4pPr>
            <a:lvl5pPr indent="-355600" lvl="4" marL="22860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9" name="Google Shape;139;p50"/>
          <p:cNvSpPr txBox="1"/>
          <p:nvPr>
            <p:ph idx="10" type="dt"/>
          </p:nvPr>
        </p:nvSpPr>
        <p:spPr>
          <a:xfrm>
            <a:off x="69342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A6A6A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50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A6A6A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50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and Content">
  <p:cSld name="6_Title and Conten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_c-corpo-ouro.jpg" id="143" name="Google Shape;143;p51"/>
          <p:cNvPicPr preferRelativeResize="0"/>
          <p:nvPr/>
        </p:nvPicPr>
        <p:blipFill rotWithShape="1">
          <a:blip r:embed="rId2">
            <a:alphaModFix/>
          </a:blip>
          <a:srcRect b="14052" l="0" r="0" t="0"/>
          <a:stretch/>
        </p:blipFill>
        <p:spPr>
          <a:xfrm>
            <a:off x="0" y="1435100"/>
            <a:ext cx="9144000" cy="4660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verlay-ruleShadow.png" id="144" name="Google Shape;144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308100"/>
            <a:ext cx="9144000" cy="123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_horizontal_MPF_PB 2.png" id="145" name="Google Shape;145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1000" y="6323013"/>
            <a:ext cx="865188" cy="382587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51"/>
          <p:cNvSpPr txBox="1"/>
          <p:nvPr/>
        </p:nvSpPr>
        <p:spPr>
          <a:xfrm>
            <a:off x="2895600" y="6429375"/>
            <a:ext cx="335280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Força Tarefa Lavajato</a:t>
            </a:r>
            <a:endParaRPr sz="1000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47" name="Google Shape;147;p51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51"/>
          <p:cNvSpPr txBox="1"/>
          <p:nvPr>
            <p:ph idx="1" type="body"/>
          </p:nvPr>
        </p:nvSpPr>
        <p:spPr>
          <a:xfrm>
            <a:off x="779463" y="1524000"/>
            <a:ext cx="356616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b="0" sz="2800">
                <a:solidFill>
                  <a:srgbClr val="000000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9" name="Google Shape;149;p51"/>
          <p:cNvSpPr txBox="1"/>
          <p:nvPr>
            <p:ph idx="2" type="body"/>
          </p:nvPr>
        </p:nvSpPr>
        <p:spPr>
          <a:xfrm>
            <a:off x="779463" y="2057400"/>
            <a:ext cx="3566160" cy="40687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>
                <a:solidFill>
                  <a:srgbClr val="000000"/>
                </a:solidFill>
              </a:defRPr>
            </a:lvl1pPr>
            <a:lvl2pPr indent="-355600" lvl="1" marL="9144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000000"/>
                </a:solidFill>
              </a:defRPr>
            </a:lvl2pPr>
            <a:lvl3pPr indent="-355600" lvl="2" marL="137160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 sz="2000">
                <a:solidFill>
                  <a:srgbClr val="000000"/>
                </a:solidFill>
              </a:defRPr>
            </a:lvl3pPr>
            <a:lvl4pPr indent="-355600" lvl="3" marL="18288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000000"/>
                </a:solidFill>
              </a:defRPr>
            </a:lvl4pPr>
            <a:lvl5pPr indent="-355600" lvl="4" marL="228600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 sz="2000">
                <a:solidFill>
                  <a:srgbClr val="000000"/>
                </a:solidFill>
              </a:defRPr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50" name="Google Shape;150;p51"/>
          <p:cNvSpPr txBox="1"/>
          <p:nvPr>
            <p:ph idx="3" type="body"/>
          </p:nvPr>
        </p:nvSpPr>
        <p:spPr>
          <a:xfrm>
            <a:off x="4796791" y="1524000"/>
            <a:ext cx="356616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b="0" sz="2800">
                <a:solidFill>
                  <a:srgbClr val="000000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51" name="Google Shape;151;p51"/>
          <p:cNvSpPr txBox="1"/>
          <p:nvPr>
            <p:ph idx="4" type="body"/>
          </p:nvPr>
        </p:nvSpPr>
        <p:spPr>
          <a:xfrm>
            <a:off x="4796791" y="2057400"/>
            <a:ext cx="3566160" cy="40687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>
                <a:solidFill>
                  <a:srgbClr val="000000"/>
                </a:solidFill>
              </a:defRPr>
            </a:lvl1pPr>
            <a:lvl2pPr indent="-355600" lvl="1" marL="9144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000000"/>
                </a:solidFill>
              </a:defRPr>
            </a:lvl2pPr>
            <a:lvl3pPr indent="-355600" lvl="2" marL="137160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 sz="2000">
                <a:solidFill>
                  <a:srgbClr val="000000"/>
                </a:solidFill>
              </a:defRPr>
            </a:lvl3pPr>
            <a:lvl4pPr indent="-355600" lvl="3" marL="18288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000000"/>
                </a:solidFill>
              </a:defRPr>
            </a:lvl4pPr>
            <a:lvl5pPr indent="-355600" lvl="4" marL="228600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 sz="2000">
                <a:solidFill>
                  <a:srgbClr val="000000"/>
                </a:solidFill>
              </a:defRPr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52" name="Google Shape;152;p51"/>
          <p:cNvSpPr txBox="1"/>
          <p:nvPr>
            <p:ph idx="10" type="dt"/>
          </p:nvPr>
        </p:nvSpPr>
        <p:spPr>
          <a:xfrm>
            <a:off x="69342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A6A6A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51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A6A6A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51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verlay-FullBackground.jpg" id="156" name="Google Shape;156;p52"/>
          <p:cNvPicPr preferRelativeResize="0"/>
          <p:nvPr/>
        </p:nvPicPr>
        <p:blipFill rotWithShape="1">
          <a:blip r:embed="rId2">
            <a:alphaModFix/>
          </a:blip>
          <a:srcRect b="0" l="50000" r="0" t="0"/>
          <a:stretch/>
        </p:blipFill>
        <p:spPr>
          <a:xfrm>
            <a:off x="4572000" y="4763"/>
            <a:ext cx="457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verlay-ruleShadow.png" id="157" name="Google Shape;157;p52"/>
          <p:cNvPicPr preferRelativeResize="0"/>
          <p:nvPr/>
        </p:nvPicPr>
        <p:blipFill rotWithShape="1">
          <a:blip r:embed="rId3">
            <a:alphaModFix/>
          </a:blip>
          <a:srcRect b="0" l="0" r="0" t="25031"/>
          <a:stretch/>
        </p:blipFill>
        <p:spPr>
          <a:xfrm>
            <a:off x="4451350" y="0"/>
            <a:ext cx="125413" cy="6854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_horizontal_MPF_PB 3.png" id="158" name="Google Shape;158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1000" y="6323013"/>
            <a:ext cx="865188" cy="382587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52"/>
          <p:cNvSpPr txBox="1"/>
          <p:nvPr/>
        </p:nvSpPr>
        <p:spPr>
          <a:xfrm>
            <a:off x="4876800" y="6429375"/>
            <a:ext cx="335280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Força Tarefa Lavajato</a:t>
            </a:r>
            <a:endParaRPr sz="10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60" name="Google Shape;160;p52"/>
          <p:cNvSpPr txBox="1"/>
          <p:nvPr>
            <p:ph type="title"/>
          </p:nvPr>
        </p:nvSpPr>
        <p:spPr>
          <a:xfrm>
            <a:off x="301752" y="273049"/>
            <a:ext cx="3962400" cy="16902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52"/>
          <p:cNvSpPr txBox="1"/>
          <p:nvPr>
            <p:ph idx="1" type="body"/>
          </p:nvPr>
        </p:nvSpPr>
        <p:spPr>
          <a:xfrm>
            <a:off x="4866401" y="273050"/>
            <a:ext cx="3959352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>
                <a:solidFill>
                  <a:srgbClr val="000000"/>
                </a:solidFill>
              </a:defRPr>
            </a:lvl1pPr>
            <a:lvl2pPr indent="-355600" lvl="1" marL="9144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000000"/>
                </a:solidFill>
              </a:defRPr>
            </a:lvl2pPr>
            <a:lvl3pPr indent="-355600" lvl="2" marL="137160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 sz="2000">
                <a:solidFill>
                  <a:srgbClr val="000000"/>
                </a:solidFill>
              </a:defRPr>
            </a:lvl3pPr>
            <a:lvl4pPr indent="-342900" lvl="3" marL="18288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>
                <a:solidFill>
                  <a:srgbClr val="000000"/>
                </a:solidFill>
              </a:defRPr>
            </a:lvl4pPr>
            <a:lvl5pPr indent="-342900" lvl="4" marL="228600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 sz="1800">
                <a:solidFill>
                  <a:srgbClr val="000000"/>
                </a:solidFill>
              </a:defRPr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62" name="Google Shape;162;p52"/>
          <p:cNvSpPr txBox="1"/>
          <p:nvPr>
            <p:ph idx="2" type="body"/>
          </p:nvPr>
        </p:nvSpPr>
        <p:spPr>
          <a:xfrm>
            <a:off x="301752" y="1975104"/>
            <a:ext cx="3962400" cy="3200401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1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63" name="Google Shape;163;p52"/>
          <p:cNvSpPr txBox="1"/>
          <p:nvPr>
            <p:ph idx="10" type="dt"/>
          </p:nvPr>
        </p:nvSpPr>
        <p:spPr>
          <a:xfrm>
            <a:off x="2667000" y="6356350"/>
            <a:ext cx="1622425" cy="36512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ustria"/>
                <a:ea typeface="Lustria"/>
                <a:cs typeface="Lustria"/>
                <a:sym typeface="Lustria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52"/>
          <p:cNvSpPr txBox="1"/>
          <p:nvPr>
            <p:ph idx="11" type="ftr"/>
          </p:nvPr>
        </p:nvSpPr>
        <p:spPr>
          <a:xfrm>
            <a:off x="241300" y="6356350"/>
            <a:ext cx="1892300" cy="36512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ustria"/>
                <a:ea typeface="Lustria"/>
                <a:cs typeface="Lustria"/>
                <a:sym typeface="Lustria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52"/>
          <p:cNvSpPr txBox="1"/>
          <p:nvPr>
            <p:ph idx="12" type="sldNum"/>
          </p:nvPr>
        </p:nvSpPr>
        <p:spPr>
          <a:xfrm>
            <a:off x="1981200" y="6281738"/>
            <a:ext cx="76200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tent with Caption">
  <p:cSld name="1_Content with Caption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verlay-FullBackground.jpg" id="167" name="Google Shape;167;p53"/>
          <p:cNvPicPr preferRelativeResize="0"/>
          <p:nvPr/>
        </p:nvPicPr>
        <p:blipFill rotWithShape="1">
          <a:blip r:embed="rId2">
            <a:alphaModFix/>
          </a:blip>
          <a:srcRect b="0" l="50000" r="0" t="0"/>
          <a:stretch/>
        </p:blipFill>
        <p:spPr>
          <a:xfrm>
            <a:off x="4572000" y="4763"/>
            <a:ext cx="457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verlay-ruleShadow.png" id="168" name="Google Shape;168;p53"/>
          <p:cNvPicPr preferRelativeResize="0"/>
          <p:nvPr/>
        </p:nvPicPr>
        <p:blipFill rotWithShape="1">
          <a:blip r:embed="rId3">
            <a:alphaModFix/>
          </a:blip>
          <a:srcRect b="0" l="0" r="0" t="25031"/>
          <a:stretch/>
        </p:blipFill>
        <p:spPr>
          <a:xfrm>
            <a:off x="4451350" y="0"/>
            <a:ext cx="125413" cy="6854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_horizontal_MPF_PB 3.png" id="169" name="Google Shape;169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1000" y="6323013"/>
            <a:ext cx="865188" cy="382587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53"/>
          <p:cNvSpPr txBox="1"/>
          <p:nvPr/>
        </p:nvSpPr>
        <p:spPr>
          <a:xfrm>
            <a:off x="4876800" y="6429375"/>
            <a:ext cx="335280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Força Tarefa Lavajato</a:t>
            </a:r>
            <a:endParaRPr sz="10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71" name="Google Shape;171;p53"/>
          <p:cNvSpPr txBox="1"/>
          <p:nvPr>
            <p:ph idx="1" type="body"/>
          </p:nvPr>
        </p:nvSpPr>
        <p:spPr>
          <a:xfrm>
            <a:off x="779463" y="381000"/>
            <a:ext cx="356616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b="1" sz="2800">
                <a:solidFill>
                  <a:srgbClr val="FFFFF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72" name="Google Shape;172;p53"/>
          <p:cNvSpPr txBox="1"/>
          <p:nvPr>
            <p:ph idx="2" type="body"/>
          </p:nvPr>
        </p:nvSpPr>
        <p:spPr>
          <a:xfrm>
            <a:off x="779463" y="1143000"/>
            <a:ext cx="3566160" cy="49831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Char char="•"/>
              <a:defRPr sz="2400">
                <a:solidFill>
                  <a:srgbClr val="FFFFFF"/>
                </a:solidFill>
              </a:defRPr>
            </a:lvl1pPr>
            <a:lvl2pPr indent="-355600" lvl="1" marL="9144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FFFFFF"/>
                </a:solidFill>
              </a:defRPr>
            </a:lvl2pPr>
            <a:lvl3pPr indent="-355600" lvl="2" marL="1371600" algn="l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>
                <a:solidFill>
                  <a:srgbClr val="FFFFFF"/>
                </a:solidFill>
              </a:defRPr>
            </a:lvl3pPr>
            <a:lvl4pPr indent="-355600" lvl="3" marL="18288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FFFFFF"/>
                </a:solidFill>
              </a:defRPr>
            </a:lvl4pPr>
            <a:lvl5pPr indent="-355600" lvl="4" marL="2286000" algn="l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>
                <a:solidFill>
                  <a:srgbClr val="FFFFFF"/>
                </a:solidFill>
              </a:defRPr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73" name="Google Shape;173;p53"/>
          <p:cNvSpPr txBox="1"/>
          <p:nvPr>
            <p:ph idx="3" type="body"/>
          </p:nvPr>
        </p:nvSpPr>
        <p:spPr>
          <a:xfrm>
            <a:off x="4796791" y="381000"/>
            <a:ext cx="356616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b="1" sz="2800">
                <a:solidFill>
                  <a:srgbClr val="000000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74" name="Google Shape;174;p53"/>
          <p:cNvSpPr txBox="1"/>
          <p:nvPr>
            <p:ph idx="4" type="body"/>
          </p:nvPr>
        </p:nvSpPr>
        <p:spPr>
          <a:xfrm>
            <a:off x="4796791" y="1143000"/>
            <a:ext cx="3566160" cy="49831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>
                <a:solidFill>
                  <a:srgbClr val="000000"/>
                </a:solidFill>
              </a:defRPr>
            </a:lvl1pPr>
            <a:lvl2pPr indent="-355600" lvl="1" marL="9144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000000"/>
                </a:solidFill>
              </a:defRPr>
            </a:lvl2pPr>
            <a:lvl3pPr indent="-355600" lvl="2" marL="137160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 sz="2000">
                <a:solidFill>
                  <a:srgbClr val="000000"/>
                </a:solidFill>
              </a:defRPr>
            </a:lvl3pPr>
            <a:lvl4pPr indent="-355600" lvl="3" marL="18288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000000"/>
                </a:solidFill>
              </a:defRPr>
            </a:lvl4pPr>
            <a:lvl5pPr indent="-355600" lvl="4" marL="228600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 sz="2000">
                <a:solidFill>
                  <a:srgbClr val="000000"/>
                </a:solidFill>
              </a:defRPr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75" name="Google Shape;175;p53"/>
          <p:cNvSpPr txBox="1"/>
          <p:nvPr>
            <p:ph idx="10" type="dt"/>
          </p:nvPr>
        </p:nvSpPr>
        <p:spPr>
          <a:xfrm>
            <a:off x="2667000" y="6356350"/>
            <a:ext cx="1622425" cy="36512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ustria"/>
                <a:ea typeface="Lustria"/>
                <a:cs typeface="Lustria"/>
                <a:sym typeface="Lustria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53"/>
          <p:cNvSpPr txBox="1"/>
          <p:nvPr>
            <p:ph idx="11" type="ftr"/>
          </p:nvPr>
        </p:nvSpPr>
        <p:spPr>
          <a:xfrm>
            <a:off x="241300" y="6356350"/>
            <a:ext cx="1892300" cy="36512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ustria"/>
                <a:ea typeface="Lustria"/>
                <a:cs typeface="Lustria"/>
                <a:sym typeface="Lustria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53"/>
          <p:cNvSpPr txBox="1"/>
          <p:nvPr>
            <p:ph idx="12" type="sldNum"/>
          </p:nvPr>
        </p:nvSpPr>
        <p:spPr>
          <a:xfrm>
            <a:off x="1981200" y="6281738"/>
            <a:ext cx="762000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11.jpg"/><Relationship Id="rId2" Type="http://schemas.openxmlformats.org/officeDocument/2006/relationships/image" Target="../media/image5.jp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3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4.xml"/><Relationship Id="rId1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_c-fundo-azul.jpg" id="10" name="Google Shape;10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37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800" u="none" cap="none" strike="noStrike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800" u="none" cap="none" strike="noStrike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800" u="none" cap="none" strike="noStrike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800" u="none" cap="none" strike="noStrike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800" u="none" cap="none" strike="noStrike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none" cap="none" strike="noStrike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12" name="Google Shape;12;p37"/>
          <p:cNvSpPr txBox="1"/>
          <p:nvPr>
            <p:ph idx="1" type="body"/>
          </p:nvPr>
        </p:nvSpPr>
        <p:spPr>
          <a:xfrm>
            <a:off x="779463" y="1828800"/>
            <a:ext cx="7583487" cy="4297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ustria"/>
              <a:buChar char="•"/>
              <a:defRPr b="0" i="0" sz="28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-3810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2077D4"/>
              </a:buClr>
              <a:buSzPts val="2400"/>
              <a:buFont typeface="Lustria"/>
              <a:buChar char="•"/>
              <a:defRPr b="0" i="0" sz="24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-381000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Lustria"/>
              <a:buChar char="•"/>
              <a:defRPr b="0" i="0" sz="24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-35560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2077D4"/>
              </a:buClr>
              <a:buSzPts val="2000"/>
              <a:buFont typeface="Lustria"/>
              <a:buChar char="•"/>
              <a:defRPr b="0" i="0" sz="20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-355600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ustria"/>
              <a:buChar char="•"/>
              <a:defRPr b="0" i="0" sz="20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/>
        </p:txBody>
      </p:sp>
      <p:sp>
        <p:nvSpPr>
          <p:cNvPr id="13" name="Google Shape;13;p37"/>
          <p:cNvSpPr txBox="1"/>
          <p:nvPr>
            <p:ph idx="10" type="dt"/>
          </p:nvPr>
        </p:nvSpPr>
        <p:spPr>
          <a:xfrm>
            <a:off x="69342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7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37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Relationship Id="rId4" Type="http://schemas.openxmlformats.org/officeDocument/2006/relationships/image" Target="../media/image19.png"/><Relationship Id="rId5" Type="http://schemas.openxmlformats.org/officeDocument/2006/relationships/image" Target="../media/image2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4.jpg"/><Relationship Id="rId4" Type="http://schemas.openxmlformats.org/officeDocument/2006/relationships/image" Target="../media/image2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2.png"/><Relationship Id="rId4" Type="http://schemas.openxmlformats.org/officeDocument/2006/relationships/image" Target="../media/image38.png"/><Relationship Id="rId5" Type="http://schemas.openxmlformats.org/officeDocument/2006/relationships/image" Target="../media/image3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chart" Target="../charts/chart1.xml"/><Relationship Id="rId4" Type="http://schemas.openxmlformats.org/officeDocument/2006/relationships/chart" Target="../charts/chart2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0.jpg"/><Relationship Id="rId4" Type="http://schemas.openxmlformats.org/officeDocument/2006/relationships/image" Target="../media/image35.png"/><Relationship Id="rId5" Type="http://schemas.openxmlformats.org/officeDocument/2006/relationships/image" Target="../media/image3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2.png"/><Relationship Id="rId4" Type="http://schemas.openxmlformats.org/officeDocument/2006/relationships/image" Target="../media/image3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9" Type="http://schemas.openxmlformats.org/officeDocument/2006/relationships/image" Target="../media/image43.png"/><Relationship Id="rId5" Type="http://schemas.openxmlformats.org/officeDocument/2006/relationships/image" Target="../media/image60.png"/><Relationship Id="rId6" Type="http://schemas.openxmlformats.org/officeDocument/2006/relationships/image" Target="../media/image51.png"/><Relationship Id="rId7" Type="http://schemas.openxmlformats.org/officeDocument/2006/relationships/image" Target="../media/image41.png"/><Relationship Id="rId8" Type="http://schemas.openxmlformats.org/officeDocument/2006/relationships/image" Target="../media/image61.png"/></Relationships>
</file>

<file path=ppt/slides/_rels/slide34.xml.rels><?xml version="1.0" encoding="UTF-8" standalone="yes"?><Relationships xmlns="http://schemas.openxmlformats.org/package/2006/relationships"><Relationship Id="rId11" Type="http://schemas.openxmlformats.org/officeDocument/2006/relationships/image" Target="../media/image59.png"/><Relationship Id="rId10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4.png"/><Relationship Id="rId4" Type="http://schemas.openxmlformats.org/officeDocument/2006/relationships/image" Target="../media/image58.png"/><Relationship Id="rId9" Type="http://schemas.openxmlformats.org/officeDocument/2006/relationships/image" Target="../media/image56.png"/><Relationship Id="rId5" Type="http://schemas.openxmlformats.org/officeDocument/2006/relationships/image" Target="../media/image65.png"/><Relationship Id="rId6" Type="http://schemas.openxmlformats.org/officeDocument/2006/relationships/image" Target="../media/image52.png"/><Relationship Id="rId7" Type="http://schemas.openxmlformats.org/officeDocument/2006/relationships/image" Target="../media/image47.png"/><Relationship Id="rId8" Type="http://schemas.openxmlformats.org/officeDocument/2006/relationships/image" Target="../media/image57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6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183" name="Google Shape;183;p1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ustria"/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184" name="Google Shape;184;p1"/>
          <p:cNvSpPr txBox="1"/>
          <p:nvPr/>
        </p:nvSpPr>
        <p:spPr>
          <a:xfrm>
            <a:off x="1295400" y="269850"/>
            <a:ext cx="6444952" cy="13589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3600" u="none" cap="none" strike="noStrike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The car wash case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800" u="none" cap="none" strike="noStrike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and the future of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800" u="none" cap="none" strike="noStrike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anti-corruption EFFORTS in brazil</a:t>
            </a:r>
            <a:endParaRPr/>
          </a:p>
        </p:txBody>
      </p:sp>
      <p:sp>
        <p:nvSpPr>
          <p:cNvPr id="185" name="Google Shape;185;p1"/>
          <p:cNvSpPr txBox="1"/>
          <p:nvPr/>
        </p:nvSpPr>
        <p:spPr>
          <a:xfrm>
            <a:off x="1404143" y="1775083"/>
            <a:ext cx="6118225" cy="48320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ustria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ustria"/>
              <a:buNone/>
            </a:pPr>
            <a:r>
              <a:rPr b="0" i="0" lang="pt-BR" sz="20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Deltan Martinazzo Dallagnol</a:t>
            </a:r>
            <a:endParaRPr b="0" i="0" sz="20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ustria"/>
              <a:buNone/>
            </a:pPr>
            <a:r>
              <a:rPr b="0" i="1" lang="pt-BR" sz="20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Leading Federal Prosecutor</a:t>
            </a:r>
            <a:endParaRPr/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ustria"/>
              <a:buNone/>
            </a:pPr>
            <a:r>
              <a:rPr b="0" i="0" lang="pt-BR" sz="20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Lava Jato Task Force</a:t>
            </a:r>
            <a:endParaRPr/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ustria"/>
              <a:buNone/>
            </a:pPr>
            <a:r>
              <a:rPr b="0" i="0" lang="pt-BR" sz="20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Federal Prosecution Service – Brazil</a:t>
            </a:r>
            <a:endParaRPr/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ustria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ustria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ustria"/>
              <a:buNone/>
            </a:pPr>
            <a:r>
              <a:rPr b="0" i="0" lang="pt-BR" sz="16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Harvard  University</a:t>
            </a:r>
            <a:endParaRPr b="0" i="0" sz="16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ustria"/>
              <a:buNone/>
            </a:pPr>
            <a:r>
              <a:rPr b="0" i="0" lang="pt-BR" sz="16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Boston, MA – April/2016</a:t>
            </a:r>
            <a:endParaRPr b="0" i="0" sz="16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ustria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ustria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ustria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ustria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id="186" name="Google Shape;18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68966" y="5149305"/>
            <a:ext cx="2029118" cy="1487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descr="C:\Users\deltan\Documents\55) 2016-04abr-04-05 Harvard Yale\infografico_resultados_2016-03-12.png" id="193" name="Google Shape;19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48" y="0"/>
            <a:ext cx="655272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/>
              <a:t>CAR WASH INVESTIGATION</a:t>
            </a:r>
            <a:br>
              <a:rPr lang="pt-BR" sz="4000"/>
            </a:br>
            <a:r>
              <a:rPr lang="pt-BR" sz="4000"/>
              <a:t>the originS </a:t>
            </a:r>
            <a:r>
              <a:rPr lang="pt-BR" sz="3200"/>
              <a:t>2009</a:t>
            </a:r>
            <a:endParaRPr/>
          </a:p>
        </p:txBody>
      </p:sp>
      <p:sp>
        <p:nvSpPr>
          <p:cNvPr id="199" name="Google Shape;199;p3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200" name="Google Shape;200;p3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ustria"/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descr="c1.jpg" id="201" name="Google Shape;20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91000" y="2176463"/>
            <a:ext cx="2590800" cy="3400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/>
              <a:t>Lava jato task force</a:t>
            </a:r>
            <a:br>
              <a:rPr lang="pt-BR" sz="4000"/>
            </a:br>
            <a:r>
              <a:rPr lang="pt-BR" sz="4000"/>
              <a:t>1</a:t>
            </a:r>
            <a:r>
              <a:rPr baseline="30000" lang="pt-BR" sz="4000"/>
              <a:t>ST</a:t>
            </a:r>
            <a:r>
              <a:rPr lang="pt-BR" sz="4000"/>
              <a:t> PHase  </a:t>
            </a:r>
            <a:r>
              <a:rPr lang="pt-BR" sz="3000"/>
              <a:t>17-20/marCH/2014</a:t>
            </a:r>
            <a:endParaRPr/>
          </a:p>
        </p:txBody>
      </p:sp>
      <p:sp>
        <p:nvSpPr>
          <p:cNvPr id="207" name="Google Shape;207;p4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208" name="Google Shape;208;p4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ustria"/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descr="c2.jpg" id="209" name="Google Shape;20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84325"/>
            <a:ext cx="9144000" cy="466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5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/>
              <a:t>Lava jato TASK FORCE</a:t>
            </a:r>
            <a:br>
              <a:rPr lang="pt-BR" sz="4000"/>
            </a:br>
            <a:r>
              <a:rPr lang="pt-BR" sz="4000"/>
              <a:t>1</a:t>
            </a:r>
            <a:r>
              <a:rPr baseline="30000" lang="pt-BR" sz="4000"/>
              <a:t>ST</a:t>
            </a:r>
            <a:r>
              <a:rPr lang="pt-BR" sz="4000"/>
              <a:t> PHase  </a:t>
            </a:r>
            <a:r>
              <a:rPr lang="pt-BR" sz="3000"/>
              <a:t>17-20/MARCH/2014</a:t>
            </a:r>
            <a:endParaRPr/>
          </a:p>
        </p:txBody>
      </p:sp>
      <p:sp>
        <p:nvSpPr>
          <p:cNvPr id="215" name="Google Shape;215;p5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216" name="Google Shape;216;p5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ustria"/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descr="c3.jpg" id="217" name="Google Shape;21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84325"/>
            <a:ext cx="9144000" cy="466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6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/>
              <a:t>fOLLOW THE MONEY?</a:t>
            </a:r>
            <a:endParaRPr sz="3600"/>
          </a:p>
        </p:txBody>
      </p:sp>
      <p:sp>
        <p:nvSpPr>
          <p:cNvPr id="223" name="Google Shape;223;p6"/>
          <p:cNvSpPr txBox="1"/>
          <p:nvPr>
            <p:ph idx="1" type="body"/>
          </p:nvPr>
        </p:nvSpPr>
        <p:spPr>
          <a:xfrm>
            <a:off x="779462" y="1524000"/>
            <a:ext cx="7583487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rPr b="1" lang="pt-BR"/>
              <a:t>Tens of Terabytes of Data</a:t>
            </a:r>
            <a:endParaRPr b="1"/>
          </a:p>
        </p:txBody>
      </p:sp>
      <p:sp>
        <p:nvSpPr>
          <p:cNvPr id="224" name="Google Shape;224;p6"/>
          <p:cNvSpPr txBox="1"/>
          <p:nvPr>
            <p:ph idx="2" type="body"/>
          </p:nvPr>
        </p:nvSpPr>
        <p:spPr>
          <a:xfrm>
            <a:off x="779463" y="2057400"/>
            <a:ext cx="3566160" cy="40687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153035" lvl="0" marL="282575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t/>
            </a:r>
            <a:endParaRPr b="1"/>
          </a:p>
          <a:p>
            <a:pPr indent="-282575" lvl="0" marL="282575" rtl="0" algn="l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</a:pPr>
            <a:r>
              <a:rPr b="1" lang="pt-BR"/>
              <a:t>Financial Operators and Hawala Dealers (“doleiros”)</a:t>
            </a:r>
            <a:endParaRPr b="1"/>
          </a:p>
          <a:p>
            <a:pPr indent="-282575" lvl="0" marL="282575" rtl="0" algn="l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</a:pPr>
            <a:r>
              <a:rPr b="1" lang="pt-BR"/>
              <a:t>Money comes from different sources</a:t>
            </a:r>
            <a:endParaRPr b="1"/>
          </a:p>
          <a:p>
            <a:pPr indent="-282575" lvl="0" marL="282575" rtl="0" algn="l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</a:pPr>
            <a:r>
              <a:rPr b="1" lang="pt-BR"/>
              <a:t>A certain amount leaves the pile</a:t>
            </a:r>
            <a:endParaRPr/>
          </a:p>
          <a:p>
            <a:pPr indent="-282575" lvl="0" marL="282575" rtl="0" algn="l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</a:pPr>
            <a:r>
              <a:rPr b="1" lang="pt-BR"/>
              <a:t>Whose money is it anyway?</a:t>
            </a:r>
            <a:endParaRPr/>
          </a:p>
          <a:p>
            <a:pPr indent="-282575" lvl="0" marL="282575" rtl="0" algn="l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</a:pPr>
            <a:r>
              <a:rPr b="1" lang="pt-BR"/>
              <a:t>Cash operations and compensations</a:t>
            </a:r>
            <a:endParaRPr b="1"/>
          </a:p>
        </p:txBody>
      </p:sp>
      <p:pic>
        <p:nvPicPr>
          <p:cNvPr id="225" name="Google Shape;225;p6"/>
          <p:cNvPicPr preferRelativeResize="0"/>
          <p:nvPr>
            <p:ph idx="4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97425" y="2406091"/>
            <a:ext cx="3565525" cy="3371381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6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6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83"/>
            <a:ext cx="9144000" cy="6852033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7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234" name="Google Shape;234;p7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ustria"/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235" name="Google Shape;235;p7"/>
          <p:cNvSpPr/>
          <p:nvPr/>
        </p:nvSpPr>
        <p:spPr>
          <a:xfrm rot="3595040">
            <a:off x="7400010" y="1950309"/>
            <a:ext cx="392652" cy="738815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12700">
            <a:solidFill>
              <a:srgbClr val="277A9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sx="103000" rotWithShape="0" dir="4800000" dist="25400" sy="103000">
              <a:srgbClr val="000000">
                <a:alpha val="4470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7"/>
          <p:cNvSpPr/>
          <p:nvPr/>
        </p:nvSpPr>
        <p:spPr>
          <a:xfrm rot="3595040">
            <a:off x="7674052" y="2738262"/>
            <a:ext cx="392652" cy="738815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12700">
            <a:solidFill>
              <a:srgbClr val="277A9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sx="103000" rotWithShape="0" dir="4800000" dist="25400" sy="103000">
              <a:srgbClr val="000000">
                <a:alpha val="4470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7"/>
          <p:cNvSpPr/>
          <p:nvPr/>
        </p:nvSpPr>
        <p:spPr>
          <a:xfrm>
            <a:off x="107504" y="44624"/>
            <a:ext cx="4608512" cy="2763748"/>
          </a:xfrm>
          <a:prstGeom prst="rect">
            <a:avLst/>
          </a:prstGeom>
          <a:solidFill>
            <a:srgbClr val="00B0F0"/>
          </a:solidFill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sx="103000" rotWithShape="0" dir="4800000" dist="25400" sy="103000">
              <a:srgbClr val="000000">
                <a:alpha val="4470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CHALLENGES: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AutoNum type="arabicParenR"/>
            </a:pPr>
            <a:r>
              <a:rPr b="1" i="0" lang="pt-BR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DECIPHER WITH NO HINDSIGHT PRIVILEGE</a:t>
            </a:r>
            <a:endParaRPr/>
          </a:p>
          <a:p>
            <a:pPr indent="-2286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AutoNum type="arabicParenR"/>
            </a:pPr>
            <a:r>
              <a:rPr b="1" i="0" lang="pt-BR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IDENTIFY REASONS AND MEANS OF PAYMENTS</a:t>
            </a:r>
            <a:endParaRPr/>
          </a:p>
          <a:p>
            <a:pPr indent="-2286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AutoNum type="arabicParenR"/>
            </a:pPr>
            <a:r>
              <a:rPr b="1" i="0" lang="pt-BR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PRODUCE EVIDENCE</a:t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7"/>
          <p:cNvSpPr/>
          <p:nvPr/>
        </p:nvSpPr>
        <p:spPr>
          <a:xfrm rot="2593316">
            <a:off x="3997522" y="2375727"/>
            <a:ext cx="591462" cy="1080121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12700">
            <a:solidFill>
              <a:srgbClr val="277A9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sx="103000" rotWithShape="0" dir="4800000" dist="25400" sy="103000">
              <a:srgbClr val="000000">
                <a:alpha val="4470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8"/>
          <p:cNvSpPr txBox="1"/>
          <p:nvPr>
            <p:ph type="title"/>
          </p:nvPr>
        </p:nvSpPr>
        <p:spPr>
          <a:xfrm>
            <a:off x="301752" y="221776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Há vagas para cripto-analistas...</a:t>
            </a:r>
            <a:endParaRPr/>
          </a:p>
        </p:txBody>
      </p:sp>
      <p:pic>
        <p:nvPicPr>
          <p:cNvPr id="245" name="Google Shape;245;p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23" y="16904"/>
            <a:ext cx="9127277" cy="6869137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8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Colaboração Premiada, Deltan M. Dallagnol</a:t>
            </a:r>
            <a:endParaRPr/>
          </a:p>
        </p:txBody>
      </p:sp>
      <p:sp>
        <p:nvSpPr>
          <p:cNvPr id="247" name="Google Shape;247;p8"/>
          <p:cNvSpPr/>
          <p:nvPr/>
        </p:nvSpPr>
        <p:spPr>
          <a:xfrm>
            <a:off x="366777" y="260648"/>
            <a:ext cx="3139752" cy="50405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172801" y="486967"/>
                </a:moveTo>
                <a:lnTo>
                  <a:pt x="120487" y="58214"/>
                </a:lnTo>
              </a:path>
            </a:pathLst>
          </a:custGeom>
          <a:solidFill>
            <a:srgbClr val="FFFF00"/>
          </a:solidFill>
          <a:ln cap="flat" cmpd="sng" w="38100">
            <a:solidFill>
              <a:srgbClr val="205A7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João Alberto Pizzolati Jr.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8"/>
          <p:cNvSpPr/>
          <p:nvPr/>
        </p:nvSpPr>
        <p:spPr>
          <a:xfrm>
            <a:off x="366777" y="836712"/>
            <a:ext cx="3139752" cy="50405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178224" y="805996"/>
                </a:moveTo>
                <a:lnTo>
                  <a:pt x="120487" y="58214"/>
                </a:lnTo>
              </a:path>
            </a:pathLst>
          </a:custGeom>
          <a:solidFill>
            <a:srgbClr val="FFFF00"/>
          </a:solidFill>
          <a:ln cap="flat" cmpd="sng" w="38100">
            <a:solidFill>
              <a:srgbClr val="205A7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Adv. De Pizzolati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8"/>
          <p:cNvSpPr/>
          <p:nvPr/>
        </p:nvSpPr>
        <p:spPr>
          <a:xfrm>
            <a:off x="350647" y="1493168"/>
            <a:ext cx="3139752" cy="50405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175814" y="310564"/>
                </a:moveTo>
                <a:lnTo>
                  <a:pt x="120487" y="58214"/>
                </a:lnTo>
              </a:path>
            </a:pathLst>
          </a:custGeom>
          <a:solidFill>
            <a:srgbClr val="FFFF00"/>
          </a:solidFill>
          <a:ln cap="flat" cmpd="sng" w="38100">
            <a:solidFill>
              <a:srgbClr val="205A7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Mario Negromonte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8"/>
          <p:cNvSpPr/>
          <p:nvPr/>
        </p:nvSpPr>
        <p:spPr>
          <a:xfrm>
            <a:off x="366777" y="2132856"/>
            <a:ext cx="3139752" cy="50405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176005" y="204756"/>
                </a:moveTo>
                <a:lnTo>
                  <a:pt x="120487" y="58214"/>
                </a:lnTo>
              </a:path>
            </a:pathLst>
          </a:custGeom>
          <a:solidFill>
            <a:srgbClr val="FFFF00"/>
          </a:solidFill>
          <a:ln cap="flat" cmpd="sng" w="38100">
            <a:solidFill>
              <a:srgbClr val="205A7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Pedro Correa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8"/>
          <p:cNvSpPr/>
          <p:nvPr/>
        </p:nvSpPr>
        <p:spPr>
          <a:xfrm>
            <a:off x="350647" y="2780928"/>
            <a:ext cx="3139752" cy="50405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179888" y="125282"/>
                </a:moveTo>
                <a:lnTo>
                  <a:pt x="120487" y="58214"/>
                </a:lnTo>
              </a:path>
            </a:pathLst>
          </a:custGeom>
          <a:solidFill>
            <a:srgbClr val="FFFF00"/>
          </a:solidFill>
          <a:ln cap="flat" cmpd="sng" w="38100">
            <a:solidFill>
              <a:srgbClr val="205A7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Nelson Meurer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8"/>
          <p:cNvSpPr/>
          <p:nvPr/>
        </p:nvSpPr>
        <p:spPr>
          <a:xfrm>
            <a:off x="366912" y="3429000"/>
            <a:ext cx="3139752" cy="50405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179888" y="31986"/>
                </a:moveTo>
                <a:lnTo>
                  <a:pt x="120487" y="58214"/>
                </a:lnTo>
              </a:path>
            </a:pathLst>
          </a:custGeom>
          <a:solidFill>
            <a:srgbClr val="FFFF00"/>
          </a:solidFill>
          <a:ln cap="flat" cmpd="sng" w="38100">
            <a:solidFill>
              <a:srgbClr val="205A7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Benedito Lira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8"/>
          <p:cNvSpPr/>
          <p:nvPr/>
        </p:nvSpPr>
        <p:spPr>
          <a:xfrm>
            <a:off x="350647" y="4149080"/>
            <a:ext cx="3139752" cy="50405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179334" y="-54398"/>
                </a:moveTo>
                <a:lnTo>
                  <a:pt x="120487" y="58214"/>
                </a:lnTo>
              </a:path>
            </a:pathLst>
          </a:custGeom>
          <a:solidFill>
            <a:srgbClr val="FFFF00"/>
          </a:solidFill>
          <a:ln cap="flat" cmpd="sng" w="38100">
            <a:solidFill>
              <a:srgbClr val="205A7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??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8"/>
          <p:cNvSpPr/>
          <p:nvPr/>
        </p:nvSpPr>
        <p:spPr>
          <a:xfrm>
            <a:off x="335141" y="4941168"/>
            <a:ext cx="3139752" cy="50405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169349" y="-30211"/>
                </a:moveTo>
                <a:lnTo>
                  <a:pt x="120487" y="58214"/>
                </a:lnTo>
              </a:path>
            </a:pathLst>
          </a:custGeom>
          <a:solidFill>
            <a:srgbClr val="FFFF00"/>
          </a:solidFill>
          <a:ln cap="flat" cmpd="sng" w="38100">
            <a:solidFill>
              <a:srgbClr val="205A7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Paulo Bernardo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8"/>
          <p:cNvSpPr/>
          <p:nvPr/>
        </p:nvSpPr>
        <p:spPr>
          <a:xfrm>
            <a:off x="332459" y="5519103"/>
            <a:ext cx="3139752" cy="50405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232033" y="-123506"/>
                </a:moveTo>
                <a:lnTo>
                  <a:pt x="120487" y="58214"/>
                </a:lnTo>
              </a:path>
            </a:pathLst>
          </a:custGeom>
          <a:solidFill>
            <a:srgbClr val="FFFF00"/>
          </a:solidFill>
          <a:ln cap="flat" cmpd="sng" w="38100">
            <a:solidFill>
              <a:srgbClr val="205A7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Tião Viana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8"/>
          <p:cNvSpPr/>
          <p:nvPr/>
        </p:nvSpPr>
        <p:spPr>
          <a:xfrm>
            <a:off x="322959" y="6093296"/>
            <a:ext cx="3139752" cy="50405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296832" y="-332126"/>
                </a:moveTo>
                <a:lnTo>
                  <a:pt x="120487" y="58214"/>
                </a:lnTo>
              </a:path>
            </a:pathLst>
          </a:custGeom>
          <a:solidFill>
            <a:srgbClr val="FFFF00"/>
          </a:solidFill>
          <a:ln cap="flat" cmpd="sng" w="38100">
            <a:solidFill>
              <a:srgbClr val="205A7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Valdir (“W”) Raupp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9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/>
              <a:t>COOPERATION AGREEMENTS</a:t>
            </a:r>
            <a:br>
              <a:rPr lang="pt-BR" sz="2800"/>
            </a:br>
            <a:r>
              <a:rPr lang="pt-BR" sz="2800"/>
              <a:t>- DOMINO EFFECT - </a:t>
            </a:r>
            <a:endParaRPr sz="2800"/>
          </a:p>
        </p:txBody>
      </p:sp>
      <p:sp>
        <p:nvSpPr>
          <p:cNvPr id="262" name="Google Shape;262;p9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9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64" name="Google Shape;26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584" y="1772816"/>
            <a:ext cx="3200400" cy="452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16015" y="1638901"/>
            <a:ext cx="3328416" cy="211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77986" y="3783291"/>
            <a:ext cx="4804475" cy="251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0"/>
          <p:cNvSpPr/>
          <p:nvPr/>
        </p:nvSpPr>
        <p:spPr>
          <a:xfrm>
            <a:off x="0" y="1346199"/>
            <a:ext cx="9144000" cy="477996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272" name="Google Shape;272;p10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/>
              <a:t>MONEY Fluxogram (RELATED TO)</a:t>
            </a:r>
            <a:br>
              <a:rPr lang="pt-BR" sz="4000"/>
            </a:br>
            <a:r>
              <a:rPr lang="pt-BR" sz="3200"/>
              <a:t>HUGE oil PLANTS OF Petrobras</a:t>
            </a:r>
            <a:endParaRPr/>
          </a:p>
        </p:txBody>
      </p:sp>
      <p:pic>
        <p:nvPicPr>
          <p:cNvPr id="273" name="Google Shape;273;p1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3725" y="1346200"/>
            <a:ext cx="7769225" cy="4779963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10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275" name="Google Shape;275;p10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ustria"/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1"/>
          <p:cNvSpPr/>
          <p:nvPr/>
        </p:nvSpPr>
        <p:spPr>
          <a:xfrm>
            <a:off x="0" y="1346199"/>
            <a:ext cx="9144000" cy="477996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281" name="Google Shape;281;p11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/>
              <a:t>ILLICIT MONEY Fluxogram (RELATED TO)</a:t>
            </a:r>
            <a:br>
              <a:rPr lang="pt-BR" sz="4000"/>
            </a:br>
            <a:r>
              <a:rPr lang="pt-BR" sz="3200"/>
              <a:t>HUGE oil PLANTS OF Petrobras</a:t>
            </a:r>
            <a:endParaRPr/>
          </a:p>
        </p:txBody>
      </p:sp>
      <p:pic>
        <p:nvPicPr>
          <p:cNvPr id="282" name="Google Shape;282;p1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4213" y="1346200"/>
            <a:ext cx="8459787" cy="4779963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11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284" name="Google Shape;284;p11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ustria"/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2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/>
              <a:t>The COST of an oil plant</a:t>
            </a:r>
            <a:endParaRPr sz="3600"/>
          </a:p>
        </p:txBody>
      </p:sp>
      <p:sp>
        <p:nvSpPr>
          <p:cNvPr id="290" name="Google Shape;290;p12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291" name="Google Shape;291;p12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Lustria"/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‹#›</a:t>
            </a:fld>
            <a:endParaRPr b="0" i="0" sz="1200" u="none" cap="none" strike="noStrike">
              <a:solidFill>
                <a:srgbClr val="FFFFFF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descr="b1.jpg" id="292" name="Google Shape;29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47800"/>
            <a:ext cx="9144000" cy="1997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2.jpg" id="293" name="Google Shape;293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444875"/>
            <a:ext cx="9144000" cy="266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12"/>
          <p:cNvSpPr/>
          <p:nvPr/>
        </p:nvSpPr>
        <p:spPr>
          <a:xfrm>
            <a:off x="6588224" y="4797152"/>
            <a:ext cx="1152128" cy="28803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Bribes</a:t>
            </a:r>
            <a:endParaRPr b="1" i="0" sz="19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2"/>
          <p:cNvSpPr/>
          <p:nvPr/>
        </p:nvSpPr>
        <p:spPr>
          <a:xfrm>
            <a:off x="5148064" y="4797152"/>
            <a:ext cx="1152128" cy="28803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Additives</a:t>
            </a:r>
            <a:endParaRPr b="1" i="0" sz="19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2"/>
          <p:cNvSpPr/>
          <p:nvPr/>
        </p:nvSpPr>
        <p:spPr>
          <a:xfrm>
            <a:off x="3505200" y="4437112"/>
            <a:ext cx="1282824" cy="59799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Overprices</a:t>
            </a:r>
            <a:endParaRPr b="1" i="0" sz="19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2"/>
          <p:cNvSpPr/>
          <p:nvPr/>
        </p:nvSpPr>
        <p:spPr>
          <a:xfrm>
            <a:off x="1907704" y="4149079"/>
            <a:ext cx="1368152" cy="100811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Price of basic project</a:t>
            </a:r>
            <a:endParaRPr b="1" i="0" sz="19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2"/>
          <p:cNvSpPr/>
          <p:nvPr/>
        </p:nvSpPr>
        <p:spPr>
          <a:xfrm>
            <a:off x="251520" y="4077072"/>
            <a:ext cx="1368152" cy="100811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Price calculation</a:t>
            </a:r>
            <a:endParaRPr b="1" i="0" sz="19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(considering previous prices)</a:t>
            </a:r>
            <a:endParaRPr/>
          </a:p>
        </p:txBody>
      </p:sp>
      <p:sp>
        <p:nvSpPr>
          <p:cNvPr id="299" name="Google Shape;299;p12"/>
          <p:cNvSpPr/>
          <p:nvPr/>
        </p:nvSpPr>
        <p:spPr>
          <a:xfrm>
            <a:off x="251520" y="2276872"/>
            <a:ext cx="1368152" cy="100811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Price calculation</a:t>
            </a:r>
            <a:endParaRPr b="1" i="0" sz="19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2"/>
          <p:cNvSpPr/>
          <p:nvPr/>
        </p:nvSpPr>
        <p:spPr>
          <a:xfrm>
            <a:off x="1907704" y="2276872"/>
            <a:ext cx="1368152" cy="100811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Price of basic project</a:t>
            </a:r>
            <a:endParaRPr b="1" i="0" sz="19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2"/>
          <p:cNvSpPr/>
          <p:nvPr/>
        </p:nvSpPr>
        <p:spPr>
          <a:xfrm>
            <a:off x="3419872" y="2681299"/>
            <a:ext cx="1426840" cy="603686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Profit</a:t>
            </a:r>
            <a:endParaRPr/>
          </a:p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3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Sharing PROFITS</a:t>
            </a:r>
            <a:endParaRPr/>
          </a:p>
        </p:txBody>
      </p:sp>
      <p:grpSp>
        <p:nvGrpSpPr>
          <p:cNvPr id="307" name="Google Shape;307;p13"/>
          <p:cNvGrpSpPr/>
          <p:nvPr/>
        </p:nvGrpSpPr>
        <p:grpSpPr>
          <a:xfrm>
            <a:off x="1351604" y="2092338"/>
            <a:ext cx="6702729" cy="3998886"/>
            <a:chOff x="308616" y="34938"/>
            <a:chExt cx="6702728" cy="3998886"/>
          </a:xfrm>
        </p:grpSpPr>
        <p:sp>
          <p:nvSpPr>
            <p:cNvPr id="308" name="Google Shape;308;p13"/>
            <p:cNvSpPr/>
            <p:nvPr/>
          </p:nvSpPr>
          <p:spPr>
            <a:xfrm>
              <a:off x="3748267" y="1017464"/>
              <a:ext cx="1575987" cy="299716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  <a:effectLst>
              <a:outerShdw blurRad="101600" sx="103000" rotWithShape="0" dir="4800000" dist="25400" sy="103000">
                <a:srgbClr val="000000">
                  <a:alpha val="4470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13"/>
            <p:cNvSpPr txBox="1"/>
            <p:nvPr/>
          </p:nvSpPr>
          <p:spPr>
            <a:xfrm rot="-5400000">
              <a:off x="3775614" y="2161310"/>
              <a:ext cx="2697448" cy="4097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76200" spcFirstLastPara="1" rIns="11430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pt-BR" sz="2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PETROBRAS AGENTS</a:t>
              </a:r>
              <a:endPara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13"/>
            <p:cNvSpPr/>
            <p:nvPr/>
          </p:nvSpPr>
          <p:spPr>
            <a:xfrm>
              <a:off x="5430394" y="1512926"/>
              <a:ext cx="1575987" cy="2501703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  <a:effectLst>
              <a:outerShdw blurRad="101600" sx="103000" rotWithShape="0" dir="4800000" dist="25400" sy="103000">
                <a:srgbClr val="000000">
                  <a:alpha val="4470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3"/>
            <p:cNvSpPr txBox="1"/>
            <p:nvPr/>
          </p:nvSpPr>
          <p:spPr>
            <a:xfrm rot="-5400000">
              <a:off x="5680700" y="2433814"/>
              <a:ext cx="2251533" cy="4097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1575" lIns="64750" spcFirstLastPara="1" rIns="9715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pt-BR" sz="17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INTERMEDIARIES</a:t>
              </a:r>
              <a:endParaRPr b="0" i="0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13"/>
            <p:cNvSpPr/>
            <p:nvPr/>
          </p:nvSpPr>
          <p:spPr>
            <a:xfrm>
              <a:off x="2031003" y="511605"/>
              <a:ext cx="1575987" cy="3503024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  <a:effectLst>
              <a:outerShdw blurRad="101600" sx="103000" rotWithShape="0" dir="4800000" dist="25400" sy="103000">
                <a:srgbClr val="000000">
                  <a:alpha val="4470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3"/>
            <p:cNvSpPr txBox="1"/>
            <p:nvPr/>
          </p:nvSpPr>
          <p:spPr>
            <a:xfrm rot="-5400000">
              <a:off x="1830715" y="1883088"/>
              <a:ext cx="3152722" cy="4097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76200" spcFirstLastPara="1" rIns="11430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pt-BR" sz="2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EXPENSES (INCLUDING TAXES)</a:t>
              </a:r>
              <a:endPara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13"/>
            <p:cNvSpPr/>
            <p:nvPr/>
          </p:nvSpPr>
          <p:spPr>
            <a:xfrm>
              <a:off x="308616" y="34938"/>
              <a:ext cx="1575987" cy="3979691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  <a:effectLst>
              <a:outerShdw blurRad="101600" sx="103000" rotWithShape="0" dir="4800000" dist="25400" sy="103000">
                <a:srgbClr val="000000">
                  <a:alpha val="4470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13"/>
            <p:cNvSpPr txBox="1"/>
            <p:nvPr/>
          </p:nvSpPr>
          <p:spPr>
            <a:xfrm rot="-5400000">
              <a:off x="-106172" y="1620921"/>
              <a:ext cx="3581722" cy="4097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76200" spcFirstLastPara="1" rIns="11430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pt-BR" sz="2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POLITICAL PARTIES AND POLITICIANS</a:t>
              </a:r>
              <a:endPara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13"/>
            <p:cNvSpPr/>
            <p:nvPr/>
          </p:nvSpPr>
          <p:spPr>
            <a:xfrm>
              <a:off x="308616" y="34938"/>
              <a:ext cx="1118951" cy="3998886"/>
            </a:xfrm>
            <a:prstGeom prst="rect">
              <a:avLst/>
            </a:prstGeom>
            <a:noFill/>
            <a:ln>
              <a:noFill/>
            </a:ln>
            <a:effectLst>
              <a:outerShdw blurRad="101600" sx="103000" rotWithShape="0" dir="4800000" dist="25400" sy="103000">
                <a:srgbClr val="000000">
                  <a:alpha val="4470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13"/>
            <p:cNvSpPr txBox="1"/>
            <p:nvPr/>
          </p:nvSpPr>
          <p:spPr>
            <a:xfrm>
              <a:off x="308616" y="34938"/>
              <a:ext cx="1118951" cy="39988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6200" lIns="76200" spcFirstLastPara="1" rIns="76200" wrap="square" tIns="76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pt-BR" sz="2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60%</a:t>
              </a:r>
              <a:endPara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None/>
              </a:pPr>
              <a:r>
                <a:rPr b="0" i="0" lang="pt-BR" sz="2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13"/>
            <p:cNvSpPr/>
            <p:nvPr/>
          </p:nvSpPr>
          <p:spPr>
            <a:xfrm>
              <a:off x="2031003" y="511605"/>
              <a:ext cx="1118951" cy="3522219"/>
            </a:xfrm>
            <a:prstGeom prst="rect">
              <a:avLst/>
            </a:prstGeom>
            <a:noFill/>
            <a:ln>
              <a:noFill/>
            </a:ln>
            <a:effectLst>
              <a:outerShdw blurRad="101600" sx="103000" rotWithShape="0" dir="4800000" dist="25400" sy="103000">
                <a:srgbClr val="000000">
                  <a:alpha val="4470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3"/>
            <p:cNvSpPr txBox="1"/>
            <p:nvPr/>
          </p:nvSpPr>
          <p:spPr>
            <a:xfrm>
              <a:off x="2031003" y="511605"/>
              <a:ext cx="1118951" cy="35222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6200" lIns="76200" spcFirstLastPara="1" rIns="76200" wrap="square" tIns="76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pt-BR" sz="2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20%</a:t>
              </a:r>
              <a:endPara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None/>
              </a:pPr>
              <a:r>
                <a:rPr b="0" i="0" lang="pt-BR" sz="2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13"/>
            <p:cNvSpPr/>
            <p:nvPr/>
          </p:nvSpPr>
          <p:spPr>
            <a:xfrm>
              <a:off x="3748267" y="1017464"/>
              <a:ext cx="1118951" cy="3016360"/>
            </a:xfrm>
            <a:prstGeom prst="rect">
              <a:avLst/>
            </a:prstGeom>
            <a:noFill/>
            <a:ln>
              <a:noFill/>
            </a:ln>
            <a:effectLst>
              <a:outerShdw blurRad="101600" sx="103000" rotWithShape="0" dir="4800000" dist="25400" sy="103000">
                <a:srgbClr val="000000">
                  <a:alpha val="4470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3"/>
            <p:cNvSpPr txBox="1"/>
            <p:nvPr/>
          </p:nvSpPr>
          <p:spPr>
            <a:xfrm>
              <a:off x="3748267" y="1017464"/>
              <a:ext cx="1118951" cy="3016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6200" lIns="76200" spcFirstLastPara="1" rIns="76200" wrap="square" tIns="76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pt-BR" sz="2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14%</a:t>
              </a:r>
              <a:endPara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None/>
              </a:pPr>
              <a:r>
                <a:rPr b="0" i="0" lang="pt-BR" sz="2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2" name="Google Shape;322;p13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23" name="Google Shape;323;p13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324" name="Google Shape;324;p13"/>
          <p:cNvSpPr txBox="1"/>
          <p:nvPr/>
        </p:nvSpPr>
        <p:spPr>
          <a:xfrm>
            <a:off x="6588224" y="3717032"/>
            <a:ext cx="52610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6%</a:t>
            </a:r>
            <a:endParaRPr sz="2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4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/>
              <a:t>Money fluxogram</a:t>
            </a:r>
            <a:br>
              <a:rPr lang="pt-BR" sz="3600"/>
            </a:br>
            <a:r>
              <a:rPr lang="pt-BR" sz="3600"/>
              <a:t>repar / replan</a:t>
            </a:r>
            <a:endParaRPr sz="3600"/>
          </a:p>
        </p:txBody>
      </p:sp>
      <p:pic>
        <p:nvPicPr>
          <p:cNvPr id="330" name="Google Shape;330;p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14498"/>
            <a:ext cx="9143999" cy="4711666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14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4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5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/>
              <a:t>International laundering</a:t>
            </a:r>
            <a:endParaRPr sz="3200"/>
          </a:p>
        </p:txBody>
      </p:sp>
      <p:sp>
        <p:nvSpPr>
          <p:cNvPr id="338" name="Google Shape;338;p15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39" name="Google Shape;339;p15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40" name="Google Shape;34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80728"/>
            <a:ext cx="9144000" cy="60114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6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16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347" name="Google Shape;34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74662" y="63501"/>
            <a:ext cx="6897738" cy="66778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7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200"/>
              <a:t>Corruption estimateS</a:t>
            </a:r>
            <a:endParaRPr sz="4200"/>
          </a:p>
        </p:txBody>
      </p:sp>
      <p:grpSp>
        <p:nvGrpSpPr>
          <p:cNvPr id="353" name="Google Shape;353;p17"/>
          <p:cNvGrpSpPr/>
          <p:nvPr/>
        </p:nvGrpSpPr>
        <p:grpSpPr>
          <a:xfrm>
            <a:off x="779841" y="1484785"/>
            <a:ext cx="7582729" cy="4871564"/>
            <a:chOff x="378" y="1"/>
            <a:chExt cx="7582729" cy="4871564"/>
          </a:xfrm>
        </p:grpSpPr>
        <p:sp>
          <p:nvSpPr>
            <p:cNvPr id="354" name="Google Shape;354;p17"/>
            <p:cNvSpPr/>
            <p:nvPr/>
          </p:nvSpPr>
          <p:spPr>
            <a:xfrm>
              <a:off x="378" y="2074197"/>
              <a:ext cx="1205285" cy="723171"/>
            </a:xfrm>
            <a:prstGeom prst="roundRect">
              <a:avLst>
                <a:gd fmla="val 10000" name="adj"/>
              </a:avLst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  <a:effectLst>
              <a:outerShdw blurRad="101600" sx="103000" rotWithShape="0" dir="4800000" dist="25400" sy="103000">
                <a:srgbClr val="000000">
                  <a:alpha val="4470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17"/>
            <p:cNvSpPr txBox="1"/>
            <p:nvPr/>
          </p:nvSpPr>
          <p:spPr>
            <a:xfrm>
              <a:off x="21559" y="2095378"/>
              <a:ext cx="1162923" cy="6808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US$ 8 million</a:t>
              </a:r>
              <a:endPara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17"/>
            <p:cNvSpPr/>
            <p:nvPr/>
          </p:nvSpPr>
          <p:spPr>
            <a:xfrm rot="1">
              <a:off x="1326193" y="2286327"/>
              <a:ext cx="255520" cy="298910"/>
            </a:xfrm>
            <a:prstGeom prst="rightArrow">
              <a:avLst>
                <a:gd fmla="val 60000" name="adj1"/>
                <a:gd fmla="val 50000" name="adj2"/>
              </a:avLst>
            </a:prstGeom>
            <a:blipFill rotWithShape="0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  <a:effectLst>
              <a:outerShdw blurRad="101600" sx="103000" rotWithShape="0" dir="4800000" dist="25400" sy="103000">
                <a:srgbClr val="000000">
                  <a:alpha val="4470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7"/>
            <p:cNvSpPr txBox="1"/>
            <p:nvPr/>
          </p:nvSpPr>
          <p:spPr>
            <a:xfrm rot="1">
              <a:off x="1326193" y="2346109"/>
              <a:ext cx="178864" cy="1793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17"/>
            <p:cNvSpPr/>
            <p:nvPr/>
          </p:nvSpPr>
          <p:spPr>
            <a:xfrm>
              <a:off x="1687778" y="1"/>
              <a:ext cx="5895329" cy="4871564"/>
            </a:xfrm>
            <a:prstGeom prst="roundRect">
              <a:avLst>
                <a:gd fmla="val 10000" name="adj"/>
              </a:avLst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  <a:effectLst>
              <a:outerShdw blurRad="101600" sx="103000" rotWithShape="0" dir="4800000" dist="25400" sy="103000">
                <a:srgbClr val="000000">
                  <a:alpha val="4470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17"/>
            <p:cNvSpPr txBox="1"/>
            <p:nvPr/>
          </p:nvSpPr>
          <p:spPr>
            <a:xfrm>
              <a:off x="1830461" y="142684"/>
              <a:ext cx="5609963" cy="45861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375" lIns="72375" spcFirstLastPara="1" rIns="72375" wrap="square" tIns="7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0" name="Google Shape;360;p17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7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362" name="Google Shape;362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55776" y="3429000"/>
            <a:ext cx="5616624" cy="2511496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17"/>
          <p:cNvSpPr txBox="1"/>
          <p:nvPr/>
        </p:nvSpPr>
        <p:spPr>
          <a:xfrm>
            <a:off x="3851920" y="1844824"/>
            <a:ext cx="3384376" cy="10002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US$ 2.1 billion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   (3% of projects)</a:t>
            </a:r>
            <a:endParaRPr sz="19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8"/>
          <p:cNvSpPr txBox="1"/>
          <p:nvPr>
            <p:ph type="title"/>
          </p:nvPr>
        </p:nvSpPr>
        <p:spPr>
          <a:xfrm>
            <a:off x="301752" y="181816"/>
            <a:ext cx="8534400" cy="870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800"/>
              <a:t>THE TRUE criminal SCHeMe...</a:t>
            </a:r>
            <a:endParaRPr b="1" sz="3800"/>
          </a:p>
        </p:txBody>
      </p:sp>
      <p:sp>
        <p:nvSpPr>
          <p:cNvPr id="369" name="Google Shape;369;p18"/>
          <p:cNvSpPr/>
          <p:nvPr/>
        </p:nvSpPr>
        <p:spPr>
          <a:xfrm>
            <a:off x="251520" y="1556793"/>
            <a:ext cx="2412268" cy="2376264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205A7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EXECUTIVE POWER (PRESIDENT CABINET)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“Presidentialism of coalition”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18"/>
          <p:cNvSpPr/>
          <p:nvPr/>
        </p:nvSpPr>
        <p:spPr>
          <a:xfrm>
            <a:off x="6588224" y="1556793"/>
            <a:ext cx="2016224" cy="2376264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205A7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CONGRESS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“Allied base”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18"/>
          <p:cNvSpPr/>
          <p:nvPr/>
        </p:nvSpPr>
        <p:spPr>
          <a:xfrm>
            <a:off x="2771800" y="2924944"/>
            <a:ext cx="3672408" cy="122413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12700">
            <a:solidFill>
              <a:srgbClr val="205A7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Deference as to political appointments</a:t>
            </a:r>
            <a:endParaRPr sz="180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18"/>
          <p:cNvSpPr/>
          <p:nvPr/>
        </p:nvSpPr>
        <p:spPr>
          <a:xfrm rot="10800000">
            <a:off x="2771800" y="1448779"/>
            <a:ext cx="3672408" cy="900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12700">
            <a:solidFill>
              <a:srgbClr val="205A7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Approval of bills (deference)</a:t>
            </a:r>
            <a:endParaRPr/>
          </a:p>
        </p:txBody>
      </p:sp>
      <p:sp>
        <p:nvSpPr>
          <p:cNvPr id="373" name="Google Shape;373;p18"/>
          <p:cNvSpPr/>
          <p:nvPr/>
        </p:nvSpPr>
        <p:spPr>
          <a:xfrm>
            <a:off x="2775806" y="2204864"/>
            <a:ext cx="3524386" cy="914400"/>
          </a:xfrm>
          <a:prstGeom prst="ellipse">
            <a:avLst/>
          </a:prstGeom>
          <a:solidFill>
            <a:srgbClr val="FFFF00"/>
          </a:solidFill>
          <a:ln cap="flat" cmpd="sng" w="12700">
            <a:solidFill>
              <a:srgbClr val="205A7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“Governability”</a:t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18"/>
          <p:cNvSpPr/>
          <p:nvPr/>
        </p:nvSpPr>
        <p:spPr>
          <a:xfrm>
            <a:off x="323528" y="5301208"/>
            <a:ext cx="1512168" cy="936104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205A7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Petrobras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18"/>
          <p:cNvSpPr/>
          <p:nvPr/>
        </p:nvSpPr>
        <p:spPr>
          <a:xfrm>
            <a:off x="1979712" y="5301208"/>
            <a:ext cx="1512168" cy="936104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205A7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Eletrobras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18"/>
          <p:cNvSpPr/>
          <p:nvPr/>
        </p:nvSpPr>
        <p:spPr>
          <a:xfrm>
            <a:off x="3635896" y="5301208"/>
            <a:ext cx="1800200" cy="936104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205A7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Planning Ministry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18"/>
          <p:cNvSpPr/>
          <p:nvPr/>
        </p:nvSpPr>
        <p:spPr>
          <a:xfrm>
            <a:off x="5580112" y="5301208"/>
            <a:ext cx="1512168" cy="936104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205A7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Health Ministry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18"/>
          <p:cNvSpPr/>
          <p:nvPr/>
        </p:nvSpPr>
        <p:spPr>
          <a:xfrm>
            <a:off x="7236296" y="5301208"/>
            <a:ext cx="1512168" cy="936104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205A7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Federal Savings Bank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18"/>
          <p:cNvSpPr txBox="1"/>
          <p:nvPr/>
        </p:nvSpPr>
        <p:spPr>
          <a:xfrm>
            <a:off x="2735796" y="3840461"/>
            <a:ext cx="370841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Value of appointments = bribes</a:t>
            </a:r>
            <a:endParaRPr sz="180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AutoNum type="arabicParenR"/>
            </a:pPr>
            <a:r>
              <a:rPr lang="pt-BR" sz="18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Electoral financing ($$$)</a:t>
            </a:r>
            <a:endParaRPr sz="180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AutoNum type="arabicParenR"/>
            </a:pPr>
            <a:r>
              <a:rPr lang="pt-BR" sz="18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Illegal enrichment</a:t>
            </a:r>
            <a:endParaRPr sz="180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0" name="Google Shape;380;p18"/>
          <p:cNvCxnSpPr>
            <a:stCxn id="379" idx="1"/>
          </p:cNvCxnSpPr>
          <p:nvPr/>
        </p:nvCxnSpPr>
        <p:spPr>
          <a:xfrm flipH="1">
            <a:off x="1331496" y="4302126"/>
            <a:ext cx="1404300" cy="927000"/>
          </a:xfrm>
          <a:prstGeom prst="straightConnector1">
            <a:avLst/>
          </a:prstGeom>
          <a:noFill/>
          <a:ln cap="flat" cmpd="sng" w="41275">
            <a:solidFill>
              <a:schemeClr val="lt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381" name="Google Shape;381;p18"/>
          <p:cNvCxnSpPr/>
          <p:nvPr/>
        </p:nvCxnSpPr>
        <p:spPr>
          <a:xfrm>
            <a:off x="6300192" y="4302126"/>
            <a:ext cx="1512168" cy="927074"/>
          </a:xfrm>
          <a:prstGeom prst="straightConnector1">
            <a:avLst/>
          </a:prstGeom>
          <a:noFill/>
          <a:ln cap="flat" cmpd="sng" w="41275">
            <a:solidFill>
              <a:schemeClr val="lt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382" name="Google Shape;382;p18"/>
          <p:cNvCxnSpPr/>
          <p:nvPr/>
        </p:nvCxnSpPr>
        <p:spPr>
          <a:xfrm flipH="1">
            <a:off x="2933818" y="4763791"/>
            <a:ext cx="702078" cy="537417"/>
          </a:xfrm>
          <a:prstGeom prst="straightConnector1">
            <a:avLst/>
          </a:prstGeom>
          <a:noFill/>
          <a:ln cap="flat" cmpd="sng" w="41275">
            <a:solidFill>
              <a:schemeClr val="lt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383" name="Google Shape;383;p18"/>
          <p:cNvCxnSpPr/>
          <p:nvPr/>
        </p:nvCxnSpPr>
        <p:spPr>
          <a:xfrm>
            <a:off x="4455164" y="4763791"/>
            <a:ext cx="0" cy="465409"/>
          </a:xfrm>
          <a:prstGeom prst="straightConnector1">
            <a:avLst/>
          </a:prstGeom>
          <a:noFill/>
          <a:ln cap="flat" cmpd="sng" w="41275">
            <a:solidFill>
              <a:schemeClr val="lt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384" name="Google Shape;384;p18"/>
          <p:cNvCxnSpPr>
            <a:endCxn id="377" idx="0"/>
          </p:cNvCxnSpPr>
          <p:nvPr/>
        </p:nvCxnSpPr>
        <p:spPr>
          <a:xfrm>
            <a:off x="5580196" y="4711708"/>
            <a:ext cx="756000" cy="589500"/>
          </a:xfrm>
          <a:prstGeom prst="straightConnector1">
            <a:avLst/>
          </a:prstGeom>
          <a:noFill/>
          <a:ln cap="flat" cmpd="sng" w="41275">
            <a:solidFill>
              <a:schemeClr val="lt1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385" name="Google Shape;385;p18"/>
          <p:cNvCxnSpPr/>
          <p:nvPr/>
        </p:nvCxnSpPr>
        <p:spPr>
          <a:xfrm>
            <a:off x="6282190" y="4248139"/>
            <a:ext cx="1314146" cy="260981"/>
          </a:xfrm>
          <a:prstGeom prst="straightConnector1">
            <a:avLst/>
          </a:prstGeom>
          <a:noFill/>
          <a:ln cap="flat" cmpd="sng" w="41275">
            <a:solidFill>
              <a:schemeClr val="lt1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386" name="Google Shape;386;p18"/>
          <p:cNvSpPr/>
          <p:nvPr/>
        </p:nvSpPr>
        <p:spPr>
          <a:xfrm>
            <a:off x="7740352" y="4149080"/>
            <a:ext cx="999728" cy="704316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205A7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9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/>
              <a:t>Fruits of international cooperation</a:t>
            </a:r>
            <a:endParaRPr sz="3600"/>
          </a:p>
        </p:txBody>
      </p:sp>
      <p:sp>
        <p:nvSpPr>
          <p:cNvPr id="392" name="Google Shape;392;p19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19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grpSp>
        <p:nvGrpSpPr>
          <p:cNvPr id="394" name="Google Shape;394;p19"/>
          <p:cNvGrpSpPr/>
          <p:nvPr/>
        </p:nvGrpSpPr>
        <p:grpSpPr>
          <a:xfrm>
            <a:off x="779463" y="2057400"/>
            <a:ext cx="7583486" cy="4068763"/>
            <a:chOff x="0" y="0"/>
            <a:chExt cx="7583486" cy="4068763"/>
          </a:xfrm>
        </p:grpSpPr>
        <p:sp>
          <p:nvSpPr>
            <p:cNvPr id="395" name="Google Shape;395;p19"/>
            <p:cNvSpPr/>
            <p:nvPr/>
          </p:nvSpPr>
          <p:spPr>
            <a:xfrm>
              <a:off x="0" y="0"/>
              <a:ext cx="4068763" cy="4068763"/>
            </a:xfrm>
            <a:prstGeom prst="pie">
              <a:avLst>
                <a:gd fmla="val 5400000" name="adj1"/>
                <a:gd fmla="val 16200000" name="adj2"/>
              </a:avLst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  <a:effectLst>
              <a:outerShdw blurRad="101600" sx="103000" rotWithShape="0" dir="4800000" dist="25400" sy="103000">
                <a:srgbClr val="000000">
                  <a:alpha val="4470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19"/>
            <p:cNvSpPr/>
            <p:nvPr/>
          </p:nvSpPr>
          <p:spPr>
            <a:xfrm>
              <a:off x="2034381" y="0"/>
              <a:ext cx="5549105" cy="4068763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2A7A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19"/>
            <p:cNvSpPr txBox="1"/>
            <p:nvPr/>
          </p:nvSpPr>
          <p:spPr>
            <a:xfrm>
              <a:off x="2034381" y="0"/>
              <a:ext cx="2774552" cy="12206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8575" lIns="148575" spcFirstLastPara="1" rIns="148575" wrap="square" tIns="14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3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US$ 300 mi</a:t>
              </a:r>
              <a:endParaRPr sz="3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19"/>
            <p:cNvSpPr/>
            <p:nvPr/>
          </p:nvSpPr>
          <p:spPr>
            <a:xfrm>
              <a:off x="712034" y="1220631"/>
              <a:ext cx="2644693" cy="2644693"/>
            </a:xfrm>
            <a:prstGeom prst="pie">
              <a:avLst>
                <a:gd fmla="val 5400000" name="adj1"/>
                <a:gd fmla="val 16200000" name="adj2"/>
              </a:avLst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  <a:effectLst>
              <a:outerShdw blurRad="101600" sx="103000" rotWithShape="0" dir="4800000" dist="25400" sy="103000">
                <a:srgbClr val="000000">
                  <a:alpha val="4470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19"/>
            <p:cNvSpPr/>
            <p:nvPr/>
          </p:nvSpPr>
          <p:spPr>
            <a:xfrm>
              <a:off x="2034381" y="1220631"/>
              <a:ext cx="5549105" cy="2644693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2A7A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9"/>
            <p:cNvSpPr txBox="1"/>
            <p:nvPr/>
          </p:nvSpPr>
          <p:spPr>
            <a:xfrm>
              <a:off x="2034381" y="1220631"/>
              <a:ext cx="2774552" cy="12206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8575" lIns="148575" spcFirstLastPara="1" rIns="148575" wrap="square" tIns="14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3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US$ 150 mi</a:t>
              </a:r>
              <a:endParaRPr sz="3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19"/>
            <p:cNvSpPr/>
            <p:nvPr/>
          </p:nvSpPr>
          <p:spPr>
            <a:xfrm>
              <a:off x="1424067" y="2441259"/>
              <a:ext cx="1220627" cy="1220627"/>
            </a:xfrm>
            <a:prstGeom prst="pie">
              <a:avLst>
                <a:gd fmla="val 5400000" name="adj1"/>
                <a:gd fmla="val 16200000" name="adj2"/>
              </a:avLst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  <a:effectLst>
              <a:outerShdw blurRad="101600" sx="103000" rotWithShape="0" dir="4800000" dist="25400" sy="103000">
                <a:srgbClr val="000000">
                  <a:alpha val="4470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19"/>
            <p:cNvSpPr/>
            <p:nvPr/>
          </p:nvSpPr>
          <p:spPr>
            <a:xfrm>
              <a:off x="2034381" y="2441259"/>
              <a:ext cx="5549105" cy="1220627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2A7A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19"/>
            <p:cNvSpPr txBox="1"/>
            <p:nvPr/>
          </p:nvSpPr>
          <p:spPr>
            <a:xfrm>
              <a:off x="2034381" y="2441259"/>
              <a:ext cx="2774700" cy="122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8575" lIns="148575" spcFirstLastPara="1" rIns="148575" wrap="square" tIns="14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3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US$</a:t>
              </a:r>
              <a:r>
                <a:rPr lang="pt-BR" sz="3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15 mi</a:t>
              </a:r>
              <a:endParaRPr sz="3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19"/>
            <p:cNvSpPr/>
            <p:nvPr/>
          </p:nvSpPr>
          <p:spPr>
            <a:xfrm>
              <a:off x="4808934" y="0"/>
              <a:ext cx="2774552" cy="12206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19"/>
            <p:cNvSpPr txBox="1"/>
            <p:nvPr/>
          </p:nvSpPr>
          <p:spPr>
            <a:xfrm>
              <a:off x="4808934" y="0"/>
              <a:ext cx="2774552" cy="12206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47650" lIns="247650" spcFirstLastPara="1" rIns="247650" wrap="square" tIns="24765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Char char="•"/>
              </a:pPr>
              <a:r>
                <a:rPr b="0" i="0" lang="pt-BR" sz="2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Assets frozen abroad</a:t>
              </a:r>
              <a:endPara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Char char="•"/>
              </a:pPr>
              <a:r>
                <a:rPr b="0" i="0" lang="pt-BR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19"/>
            <p:cNvSpPr/>
            <p:nvPr/>
          </p:nvSpPr>
          <p:spPr>
            <a:xfrm>
              <a:off x="4808934" y="1220631"/>
              <a:ext cx="2774552" cy="12206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19"/>
            <p:cNvSpPr txBox="1"/>
            <p:nvPr/>
          </p:nvSpPr>
          <p:spPr>
            <a:xfrm>
              <a:off x="4808934" y="1220631"/>
              <a:ext cx="2774552" cy="12206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47650" lIns="247650" spcFirstLastPara="1" rIns="247650" wrap="square" tIns="247650">
              <a:noAutofit/>
            </a:bodyPr>
            <a:lstStyle/>
            <a:p>
              <a:pPr indent="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1" marL="17145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27000" lvl="1" marL="17145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Char char="•"/>
              </a:pPr>
              <a:r>
                <a:rPr b="0" i="0" lang="pt-BR" sz="2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Recovered in the Car Wash case</a:t>
              </a:r>
              <a:endPara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1" marL="17145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82550" lvl="1" marL="17145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82550" lvl="1" marL="17145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82550" lvl="1" marL="17145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19"/>
            <p:cNvSpPr/>
            <p:nvPr/>
          </p:nvSpPr>
          <p:spPr>
            <a:xfrm>
              <a:off x="4808934" y="2441259"/>
              <a:ext cx="2774552" cy="12206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19"/>
            <p:cNvSpPr txBox="1"/>
            <p:nvPr/>
          </p:nvSpPr>
          <p:spPr>
            <a:xfrm>
              <a:off x="4808934" y="2441259"/>
              <a:ext cx="2774552" cy="12206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47650" lIns="247650" spcFirstLastPara="1" rIns="247650" wrap="square" tIns="247650">
              <a:noAutofit/>
            </a:bodyPr>
            <a:lstStyle/>
            <a:p>
              <a:pPr indent="-1270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Char char="•"/>
              </a:pPr>
              <a:r>
                <a:rPr b="0" i="0" lang="pt-BR" sz="2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Recovered before the Car Wash case</a:t>
              </a:r>
              <a:endPara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01600" lvl="1" marL="2286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0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/>
              <a:t>Myths – UNDUE PROCESS?</a:t>
            </a:r>
            <a:endParaRPr sz="3600"/>
          </a:p>
        </p:txBody>
      </p:sp>
      <p:sp>
        <p:nvSpPr>
          <p:cNvPr id="415" name="Google Shape;415;p20"/>
          <p:cNvSpPr txBox="1"/>
          <p:nvPr>
            <p:ph idx="1" type="body"/>
          </p:nvPr>
        </p:nvSpPr>
        <p:spPr>
          <a:xfrm>
            <a:off x="779463" y="1524000"/>
            <a:ext cx="356616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b="1" lang="pt-BR" sz="2400"/>
              <a:t>ARRESTS TO FORCE COOPERATION?</a:t>
            </a:r>
            <a:endParaRPr b="1" sz="2400"/>
          </a:p>
        </p:txBody>
      </p:sp>
      <p:sp>
        <p:nvSpPr>
          <p:cNvPr id="416" name="Google Shape;416;p20"/>
          <p:cNvSpPr txBox="1"/>
          <p:nvPr>
            <p:ph idx="3" type="body"/>
          </p:nvPr>
        </p:nvSpPr>
        <p:spPr>
          <a:xfrm>
            <a:off x="4796791" y="1524000"/>
            <a:ext cx="356616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b="1" lang="pt-BR" sz="2400"/>
              <a:t>JUDICIAL MISCONDUCT?</a:t>
            </a:r>
            <a:endParaRPr b="1" sz="2400"/>
          </a:p>
        </p:txBody>
      </p:sp>
      <p:graphicFrame>
        <p:nvGraphicFramePr>
          <p:cNvPr id="417" name="Google Shape;417;p20"/>
          <p:cNvGraphicFramePr/>
          <p:nvPr/>
        </p:nvGraphicFramePr>
        <p:xfrm>
          <a:off x="4797425" y="2057400"/>
          <a:ext cx="3565525" cy="4068763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418" name="Google Shape;418;p20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20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graphicFrame>
        <p:nvGraphicFramePr>
          <p:cNvPr id="420" name="Google Shape;420;p20"/>
          <p:cNvGraphicFramePr/>
          <p:nvPr/>
        </p:nvGraphicFramePr>
        <p:xfrm>
          <a:off x="779463" y="2057400"/>
          <a:ext cx="3565525" cy="4068763"/>
        </p:xfrm>
        <a:graphic>
          <a:graphicData uri="http://schemas.openxmlformats.org/drawingml/2006/chart">
            <c:chart r:id="rId4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21"/>
          <p:cNvSpPr/>
          <p:nvPr/>
        </p:nvSpPr>
        <p:spPr>
          <a:xfrm>
            <a:off x="287338" y="63500"/>
            <a:ext cx="8072437" cy="1281113"/>
          </a:xfrm>
          <a:custGeom>
            <a:rect b="b" l="l" r="r" t="t"/>
            <a:pathLst>
              <a:path extrusionOk="0" h="3558" w="21060">
                <a:moveTo>
                  <a:pt x="0" y="0"/>
                </a:moveTo>
                <a:lnTo>
                  <a:pt x="22425" y="0"/>
                </a:lnTo>
                <a:lnTo>
                  <a:pt x="22425" y="3558"/>
                </a:lnTo>
                <a:lnTo>
                  <a:pt x="0" y="3558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ibre Baskerville"/>
              <a:buNone/>
            </a:pPr>
            <a:r>
              <a:rPr b="1" lang="pt-BR" sz="36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TRANSPARENCY of the case</a:t>
            </a:r>
            <a:endParaRPr b="1" sz="3600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21"/>
          <p:cNvSpPr/>
          <p:nvPr/>
        </p:nvSpPr>
        <p:spPr>
          <a:xfrm>
            <a:off x="533400" y="1295400"/>
            <a:ext cx="5334000" cy="5208588"/>
          </a:xfrm>
          <a:custGeom>
            <a:rect b="b" l="l" r="r" t="t"/>
            <a:pathLst>
              <a:path extrusionOk="0" h="14471" w="14816">
                <a:moveTo>
                  <a:pt x="0" y="0"/>
                </a:moveTo>
                <a:lnTo>
                  <a:pt x="14816" y="0"/>
                </a:lnTo>
                <a:lnTo>
                  <a:pt x="14816" y="14471"/>
                </a:lnTo>
                <a:lnTo>
                  <a:pt x="0" y="1447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descr="C:\Users\deltan\Documents\55) 2016-04abr-04-05 Harvard Yale\Pagina lava jato.png" id="430" name="Google Shape;43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92131" y="1171808"/>
            <a:ext cx="6780269" cy="5497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22"/>
          <p:cNvSpPr/>
          <p:nvPr/>
        </p:nvSpPr>
        <p:spPr>
          <a:xfrm>
            <a:off x="783396" y="188640"/>
            <a:ext cx="7639338" cy="496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25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CAR WASH CASE WILL NOT CHANGE BRAZIL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7" name="Google Shape;43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1600" y="1651240"/>
            <a:ext cx="7275194" cy="4082016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22"/>
          <p:cNvSpPr txBox="1"/>
          <p:nvPr/>
        </p:nvSpPr>
        <p:spPr>
          <a:xfrm>
            <a:off x="718867" y="5805264"/>
            <a:ext cx="7583487" cy="864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We must not adopt the rotten apple theory</a:t>
            </a:r>
            <a:endParaRPr b="1" sz="3000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deltan\Documents\27) LAVAJATO\MIDIA SOCIAL\Imagens\TI1_Corruption Perceptions Index 2015 - Transparency International_files\TI2_novo mapa.jpg" id="444" name="Google Shape;44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7" y="8257"/>
            <a:ext cx="9143673" cy="6856362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23"/>
          <p:cNvSpPr/>
          <p:nvPr/>
        </p:nvSpPr>
        <p:spPr>
          <a:xfrm>
            <a:off x="97965" y="914440"/>
            <a:ext cx="8488045" cy="57469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25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6" name="Google Shape;446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72557" y="5984026"/>
            <a:ext cx="1305552" cy="8484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deltan\Documents\32) SUMMIT, PASTORES E OUTROS\IMAGENS\TI_ranking3.png" id="447" name="Google Shape;447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966" y="3439436"/>
            <a:ext cx="2122604" cy="22759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4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ustria"/>
              <a:buNone/>
            </a:pPr>
            <a:r>
              <a:t/>
            </a:r>
            <a:endParaRPr sz="1200">
              <a:solidFill>
                <a:srgbClr val="A6A6A6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453" name="Google Shape;453;p24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Lustria"/>
              <a:buNone/>
            </a:pPr>
            <a:fld id="{00000000-1234-1234-1234-123412341234}" type="slidenum">
              <a:rPr lang="pt-BR"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rPr>
              <a:t>‹#›</a:t>
            </a:fld>
            <a:endParaRPr sz="1200">
              <a:solidFill>
                <a:srgbClr val="A6A6A6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454" name="Google Shape;454;p24"/>
          <p:cNvSpPr txBox="1"/>
          <p:nvPr>
            <p:ph idx="1" type="body"/>
          </p:nvPr>
        </p:nvSpPr>
        <p:spPr>
          <a:xfrm>
            <a:off x="779463" y="1828800"/>
            <a:ext cx="7583487" cy="4297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04775" lvl="0" marL="282575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455" name="Google Shape;455;p24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6" name="Google Shape;45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5088" y="-376238"/>
            <a:ext cx="9272588" cy="7232651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24"/>
          <p:cNvSpPr txBox="1"/>
          <p:nvPr/>
        </p:nvSpPr>
        <p:spPr>
          <a:xfrm>
            <a:off x="5583238" y="360363"/>
            <a:ext cx="3128962" cy="15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89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400"/>
              <a:buFont typeface="Arial"/>
              <a:buNone/>
            </a:pPr>
            <a:r>
              <a:rPr b="1" lang="pt-BR" sz="4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US$ 2.1 BI</a:t>
            </a:r>
            <a:endParaRPr b="1" sz="44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24"/>
          <p:cNvSpPr txBox="1"/>
          <p:nvPr/>
        </p:nvSpPr>
        <p:spPr>
          <a:xfrm>
            <a:off x="3959225" y="4178300"/>
            <a:ext cx="957263" cy="1509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1332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3333"/>
              </a:buClr>
              <a:buSzPts val="10000"/>
              <a:buFont typeface="Arial"/>
              <a:buNone/>
            </a:pPr>
            <a:r>
              <a:rPr b="1" lang="pt-BR" sz="10000">
                <a:solidFill>
                  <a:srgbClr val="FF3333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25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25"/>
          <p:cNvSpPr txBox="1"/>
          <p:nvPr>
            <p:ph idx="1" type="body"/>
          </p:nvPr>
        </p:nvSpPr>
        <p:spPr>
          <a:xfrm>
            <a:off x="779463" y="1828800"/>
            <a:ext cx="7583487" cy="4297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04775" lvl="0" marL="282575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465" name="Google Shape;465;p25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25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467" name="Google Shape;46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036638"/>
            <a:ext cx="9142413" cy="9123363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25"/>
          <p:cNvSpPr txBox="1"/>
          <p:nvPr/>
        </p:nvSpPr>
        <p:spPr>
          <a:xfrm>
            <a:off x="1190625" y="3176588"/>
            <a:ext cx="6757988" cy="1084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106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7000"/>
              <a:buFont typeface="Arial"/>
              <a:buNone/>
            </a:pPr>
            <a:r>
              <a:rPr b="1" lang="pt-BR" sz="7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US$ 70 bi</a:t>
            </a:r>
            <a:endParaRPr b="1" sz="70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26"/>
          <p:cNvSpPr/>
          <p:nvPr/>
        </p:nvSpPr>
        <p:spPr>
          <a:xfrm>
            <a:off x="6263680" y="2888940"/>
            <a:ext cx="2880320" cy="2736304"/>
          </a:xfrm>
          <a:prstGeom prst="irregularSeal1">
            <a:avLst/>
          </a:prstGeom>
          <a:solidFill>
            <a:srgbClr val="FFFF00"/>
          </a:solidFill>
          <a:ln cap="flat" cmpd="sng" w="12700">
            <a:solidFill>
              <a:srgbClr val="277A9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sx="103000" rotWithShape="0" dir="4800000" dist="25400" sy="103000">
              <a:srgbClr val="000000">
                <a:alpha val="4470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MAIN PROBLEMS</a:t>
            </a:r>
            <a:endParaRPr b="1" sz="180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26"/>
          <p:cNvSpPr txBox="1"/>
          <p:nvPr>
            <p:ph idx="1" type="body"/>
          </p:nvPr>
        </p:nvSpPr>
        <p:spPr>
          <a:xfrm>
            <a:off x="611561" y="1346200"/>
            <a:ext cx="7922840" cy="51791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b="1" lang="pt-BR"/>
              <a:t>1) Simple transparency</a:t>
            </a:r>
            <a:endParaRPr/>
          </a:p>
          <a:p>
            <a:pPr indent="0" lvl="0" marL="0" rtl="0" algn="l">
              <a:spcBef>
                <a:spcPts val="42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b="1" lang="pt-BR"/>
              <a:t>2) External oversight of government activity</a:t>
            </a:r>
            <a:endParaRPr b="1"/>
          </a:p>
          <a:p>
            <a:pPr indent="0" lvl="0" marL="0" rtl="0" algn="just">
              <a:spcBef>
                <a:spcPts val="42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b="1" lang="pt-BR"/>
              <a:t>3) Transparent and competitive processes for large-scale procurement</a:t>
            </a:r>
            <a:endParaRPr/>
          </a:p>
          <a:p>
            <a:pPr indent="0" lvl="0" marL="0" rtl="0" algn="just">
              <a:spcBef>
                <a:spcPts val="4200"/>
              </a:spcBef>
              <a:spcAft>
                <a:spcPts val="0"/>
              </a:spcAft>
              <a:buClr>
                <a:srgbClr val="FFFF00"/>
              </a:buClr>
              <a:buSzPct val="100000"/>
              <a:buNone/>
            </a:pPr>
            <a:r>
              <a:rPr b="1" lang="pt-BR">
                <a:solidFill>
                  <a:srgbClr val="FFFF00"/>
                </a:solidFill>
              </a:rPr>
              <a:t>4) Enforcement of bribery laws</a:t>
            </a:r>
            <a:endParaRPr b="1">
              <a:solidFill>
                <a:srgbClr val="FFFF00"/>
              </a:solidFill>
            </a:endParaRPr>
          </a:p>
          <a:p>
            <a:pPr indent="0" lvl="0" marL="0" rtl="0" algn="just">
              <a:spcBef>
                <a:spcPts val="42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b="1" lang="pt-BR"/>
              <a:t>5) Functional complaints system</a:t>
            </a:r>
            <a:endParaRPr/>
          </a:p>
          <a:p>
            <a:pPr indent="0" lvl="0" marL="0" rtl="0" algn="just">
              <a:spcBef>
                <a:spcPts val="4200"/>
              </a:spcBef>
              <a:spcAft>
                <a:spcPts val="0"/>
              </a:spcAft>
              <a:buClr>
                <a:srgbClr val="FFFF00"/>
              </a:buClr>
              <a:buSzPct val="93333"/>
              <a:buNone/>
            </a:pPr>
            <a:r>
              <a:rPr b="1" lang="pt-BR">
                <a:solidFill>
                  <a:srgbClr val="FFFF00"/>
                </a:solidFill>
              </a:rPr>
              <a:t>6) Reform of electoral law (if political corruption is pervasive)</a:t>
            </a:r>
            <a:endParaRPr b="1" sz="3000">
              <a:solidFill>
                <a:srgbClr val="FFFF00"/>
              </a:solidFill>
            </a:endParaRPr>
          </a:p>
        </p:txBody>
      </p:sp>
      <p:sp>
        <p:nvSpPr>
          <p:cNvPr id="475" name="Google Shape;475;p26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latin typeface="Lustria"/>
                <a:ea typeface="Lustria"/>
                <a:cs typeface="Lustria"/>
                <a:sym typeface="Lustria"/>
              </a:rPr>
              <a:t>Rose Ackerman’s proposals in “Corruption: greed, culture and the State” (2010)</a:t>
            </a:r>
            <a:endParaRPr sz="3000"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476" name="Google Shape;476;p26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ustria"/>
              <a:buNone/>
            </a:pPr>
            <a:r>
              <a:t/>
            </a:r>
            <a:endParaRPr sz="1200">
              <a:solidFill>
                <a:srgbClr val="A6A6A6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477" name="Google Shape;477;p26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Lustria"/>
              <a:buNone/>
            </a:pPr>
            <a:fld id="{00000000-1234-1234-1234-123412341234}" type="slidenum">
              <a:rPr lang="pt-BR"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rPr>
              <a:t>‹#›</a:t>
            </a:fld>
            <a:endParaRPr sz="1200">
              <a:solidFill>
                <a:srgbClr val="A6A6A6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478" name="Google Shape;478;p26"/>
          <p:cNvSpPr/>
          <p:nvPr/>
        </p:nvSpPr>
        <p:spPr>
          <a:xfrm rot="10800000">
            <a:off x="5076057" y="4005064"/>
            <a:ext cx="1080120" cy="50405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12700">
            <a:solidFill>
              <a:srgbClr val="277A9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sx="103000" rotWithShape="0" dir="4800000" dist="25400" sy="103000">
              <a:srgbClr val="000000">
                <a:alpha val="4470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26"/>
          <p:cNvSpPr/>
          <p:nvPr/>
        </p:nvSpPr>
        <p:spPr>
          <a:xfrm rot="8490153">
            <a:off x="5655608" y="5006537"/>
            <a:ext cx="1080120" cy="50405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12700">
            <a:solidFill>
              <a:srgbClr val="277A9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sx="103000" rotWithShape="0" dir="4800000" dist="25400" sy="103000">
              <a:srgbClr val="000000">
                <a:alpha val="4470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27"/>
          <p:cNvSpPr txBox="1"/>
          <p:nvPr>
            <p:ph type="title"/>
          </p:nvPr>
        </p:nvSpPr>
        <p:spPr>
          <a:xfrm>
            <a:off x="763475" y="147315"/>
            <a:ext cx="7583487" cy="7614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latin typeface="Lustria"/>
                <a:ea typeface="Lustria"/>
                <a:cs typeface="Lustria"/>
                <a:sym typeface="Lustria"/>
              </a:rPr>
              <a:t>Federal Prosecution project to improve transparency</a:t>
            </a:r>
            <a:endParaRPr sz="3000"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485" name="Google Shape;485;p27"/>
          <p:cNvSpPr txBox="1"/>
          <p:nvPr>
            <p:ph idx="1" type="body"/>
          </p:nvPr>
        </p:nvSpPr>
        <p:spPr>
          <a:xfrm>
            <a:off x="779463" y="1346200"/>
            <a:ext cx="7583487" cy="4779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92075" lvl="0" marL="282575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ustria"/>
              <a:buNone/>
            </a:pPr>
            <a:r>
              <a:t/>
            </a:r>
            <a:endParaRPr b="1" sz="3000"/>
          </a:p>
          <a:p>
            <a:pPr indent="-92075" lvl="0" marL="282575" rtl="0" algn="l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ustria"/>
              <a:buNone/>
            </a:pPr>
            <a:r>
              <a:t/>
            </a:r>
            <a:endParaRPr b="1" sz="3000"/>
          </a:p>
        </p:txBody>
      </p:sp>
      <p:sp>
        <p:nvSpPr>
          <p:cNvPr id="486" name="Google Shape;486;p27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ustria"/>
              <a:buNone/>
            </a:pPr>
            <a:r>
              <a:t/>
            </a:r>
            <a:endParaRPr sz="1200">
              <a:solidFill>
                <a:srgbClr val="A6A6A6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487" name="Google Shape;487;p27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Lustria"/>
              <a:buNone/>
            </a:pPr>
            <a:fld id="{00000000-1234-1234-1234-123412341234}" type="slidenum">
              <a:rPr lang="pt-BR" sz="1200">
                <a:solidFill>
                  <a:srgbClr val="A6A6A6"/>
                </a:solidFill>
                <a:latin typeface="Lustria"/>
                <a:ea typeface="Lustria"/>
                <a:cs typeface="Lustria"/>
                <a:sym typeface="Lustria"/>
              </a:rPr>
              <a:t>‹#›</a:t>
            </a:fld>
            <a:endParaRPr sz="1200">
              <a:solidFill>
                <a:srgbClr val="A6A6A6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descr="C:\Users\deltan\Documents\55) 2016-04abr-04-05 Harvard Yale\Ranking Transparencia.png" id="488" name="Google Shape;48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3519" y="980728"/>
            <a:ext cx="6384825" cy="56420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28"/>
          <p:cNvSpPr/>
          <p:nvPr/>
        </p:nvSpPr>
        <p:spPr>
          <a:xfrm>
            <a:off x="261045" y="228106"/>
            <a:ext cx="8621909" cy="7838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8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Political Reform</a:t>
            </a:r>
            <a:endParaRPr b="1" sz="42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28"/>
          <p:cNvSpPr/>
          <p:nvPr/>
        </p:nvSpPr>
        <p:spPr>
          <a:xfrm>
            <a:off x="261045" y="1259294"/>
            <a:ext cx="4049685" cy="48340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8000">
            <a:noAutofit/>
          </a:bodyPr>
          <a:lstStyle/>
          <a:p>
            <a:pPr indent="-466567" lvl="0" marL="466567" marR="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300"/>
              <a:buFont typeface="Arial"/>
              <a:buChar char="•"/>
            </a:pPr>
            <a:r>
              <a:rPr b="1" lang="pt-BR" sz="23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Change of the coalition system</a:t>
            </a:r>
            <a:endParaRPr b="1" sz="23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66567" lvl="0" marL="466567" marR="0" rtl="0" algn="just">
              <a:spcBef>
                <a:spcPts val="2177"/>
              </a:spcBef>
              <a:spcAft>
                <a:spcPts val="0"/>
              </a:spcAft>
              <a:buClr>
                <a:srgbClr val="FFFF00"/>
              </a:buClr>
              <a:buSzPts val="2300"/>
              <a:buFont typeface="Arial"/>
              <a:buChar char="•"/>
            </a:pPr>
            <a:r>
              <a:rPr b="1" lang="pt-BR" sz="23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Legal persons electoral donations</a:t>
            </a:r>
            <a:endParaRPr b="1" sz="23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66567" lvl="0" marL="466567" marR="0" rtl="0" algn="just">
              <a:spcBef>
                <a:spcPts val="2177"/>
              </a:spcBef>
              <a:spcAft>
                <a:spcPts val="0"/>
              </a:spcAft>
              <a:buClr>
                <a:srgbClr val="FFFF00"/>
              </a:buClr>
              <a:buSzPts val="2300"/>
              <a:buFont typeface="Arial"/>
              <a:buChar char="•"/>
            </a:pPr>
            <a:r>
              <a:rPr b="1" lang="pt-BR" sz="23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System of proportional representation</a:t>
            </a:r>
            <a:endParaRPr b="1" sz="23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66567" lvl="0" marL="466567" marR="0" rtl="0" algn="just">
              <a:spcBef>
                <a:spcPts val="2177"/>
              </a:spcBef>
              <a:spcAft>
                <a:spcPts val="0"/>
              </a:spcAft>
              <a:buClr>
                <a:srgbClr val="FFFF00"/>
              </a:buClr>
              <a:buSzPts val="2300"/>
              <a:buFont typeface="Arial"/>
              <a:buChar char="•"/>
            </a:pPr>
            <a:r>
              <a:rPr b="1" lang="pt-BR" sz="23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Number of political parties</a:t>
            </a:r>
            <a:endParaRPr b="1" sz="23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66567" lvl="0" marL="466567" marR="0" rtl="0" algn="just">
              <a:spcBef>
                <a:spcPts val="2177"/>
              </a:spcBef>
              <a:spcAft>
                <a:spcPts val="0"/>
              </a:spcAft>
              <a:buClr>
                <a:srgbClr val="FFFF00"/>
              </a:buClr>
              <a:buSzPts val="2300"/>
              <a:buFont typeface="Arial"/>
              <a:buChar char="•"/>
            </a:pPr>
            <a:r>
              <a:rPr b="1" lang="pt-BR" sz="23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Number of candidates</a:t>
            </a:r>
            <a:endParaRPr b="1" sz="23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66567" lvl="0" marL="466567" marR="0" rtl="0" algn="just">
              <a:spcBef>
                <a:spcPts val="2177"/>
              </a:spcBef>
              <a:spcAft>
                <a:spcPts val="0"/>
              </a:spcAft>
              <a:buClr>
                <a:srgbClr val="FFFF00"/>
              </a:buClr>
              <a:buSzPts val="2300"/>
              <a:buFont typeface="Arial"/>
              <a:buChar char="•"/>
            </a:pPr>
            <a:r>
              <a:rPr b="1" lang="pt-BR" sz="23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Very expensive campaigns</a:t>
            </a:r>
            <a:endParaRPr b="1" sz="23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p28"/>
          <p:cNvSpPr/>
          <p:nvPr/>
        </p:nvSpPr>
        <p:spPr>
          <a:xfrm>
            <a:off x="4571999" y="1124744"/>
            <a:ext cx="4441589" cy="52912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8000">
            <a:noAutofit/>
          </a:bodyPr>
          <a:lstStyle/>
          <a:p>
            <a:pPr indent="-307817" lvl="0" marL="466567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</a:pPr>
            <a:r>
              <a:t/>
            </a:r>
            <a:endParaRPr b="1" sz="25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4898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rgbClr val="D66F1B"/>
                </a:solidFill>
                <a:latin typeface="Arial"/>
                <a:ea typeface="Arial"/>
                <a:cs typeface="Arial"/>
                <a:sym typeface="Arial"/>
              </a:rPr>
              <a:t>Brazilian Bar Association: </a:t>
            </a:r>
            <a:endParaRPr b="1" sz="2500">
              <a:solidFill>
                <a:srgbClr val="D66F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rgbClr val="D66F1B"/>
                </a:solidFill>
                <a:latin typeface="Arial"/>
                <a:ea typeface="Arial"/>
                <a:cs typeface="Arial"/>
                <a:sym typeface="Arial"/>
              </a:rPr>
              <a:t>Semi-Presidentialism Reform</a:t>
            </a:r>
            <a:endParaRPr b="1" sz="2500">
              <a:solidFill>
                <a:srgbClr val="D66F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3266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rgbClr val="D66F1B"/>
                </a:solidFill>
                <a:latin typeface="Arial"/>
                <a:ea typeface="Arial"/>
                <a:cs typeface="Arial"/>
                <a:sym typeface="Arial"/>
              </a:rPr>
              <a:t>Democratic Political Reform (*Ficha limpa, CNBB)</a:t>
            </a:r>
            <a:endParaRPr/>
          </a:p>
          <a:p>
            <a:pPr indent="0" lvl="0" marL="0" marR="0" rtl="0" algn="ctr">
              <a:spcBef>
                <a:spcPts val="3266"/>
              </a:spcBef>
              <a:spcAft>
                <a:spcPts val="0"/>
              </a:spcAft>
              <a:buNone/>
            </a:pPr>
            <a:r>
              <a:rPr b="1" lang="pt-BR" sz="2200">
                <a:solidFill>
                  <a:srgbClr val="D66F1B"/>
                </a:solidFill>
                <a:latin typeface="Arial"/>
                <a:ea typeface="Arial"/>
                <a:cs typeface="Arial"/>
                <a:sym typeface="Arial"/>
              </a:rPr>
              <a:t>http://www.reformapoliticademocratica.org.br/</a:t>
            </a:r>
            <a:endParaRPr/>
          </a:p>
          <a:p>
            <a:pPr indent="-307817" lvl="0" marL="466567" marR="0" rtl="0" algn="just">
              <a:spcBef>
                <a:spcPts val="3266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</a:pPr>
            <a:r>
              <a:t/>
            </a:r>
            <a:endParaRPr b="1" sz="25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29"/>
          <p:cNvSpPr/>
          <p:nvPr/>
        </p:nvSpPr>
        <p:spPr>
          <a:xfrm>
            <a:off x="652777" y="260648"/>
            <a:ext cx="7900253" cy="61352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25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JUSTICE SYSTEM REFORM: Brazi is the impunity heaven for corupters and corruptees</a:t>
            </a:r>
            <a:endParaRPr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29"/>
          <p:cNvSpPr/>
          <p:nvPr/>
        </p:nvSpPr>
        <p:spPr>
          <a:xfrm>
            <a:off x="3725464" y="1469270"/>
            <a:ext cx="5680031" cy="56355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25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DISCOVER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1089"/>
              </a:spcBef>
              <a:spcAft>
                <a:spcPts val="0"/>
              </a:spcAft>
              <a:buNone/>
            </a:pPr>
            <a:r>
              <a:rPr b="1" lang="pt-BR" sz="3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PROVE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1089"/>
              </a:spcBef>
              <a:spcAft>
                <a:spcPts val="0"/>
              </a:spcAft>
              <a:buNone/>
            </a:pPr>
            <a:r>
              <a:rPr b="1" lang="pt-BR" sz="3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NOT NULLIFY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1089"/>
              </a:spcBef>
              <a:spcAft>
                <a:spcPts val="0"/>
              </a:spcAft>
              <a:buNone/>
            </a:pPr>
            <a:r>
              <a:rPr b="1" lang="pt-BR" sz="3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DELAY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1089"/>
              </a:spcBef>
              <a:spcAft>
                <a:spcPts val="0"/>
              </a:spcAft>
              <a:buNone/>
            </a:pPr>
            <a:r>
              <a:rPr b="1" lang="pt-BR" sz="2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STATUTE OF LIMITATIONS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1089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EXECUTION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1089"/>
              </a:spcBef>
              <a:spcAft>
                <a:spcPts val="0"/>
              </a:spcAft>
              <a:buNone/>
            </a:pPr>
            <a:r>
              <a:rPr b="1" lang="pt-BR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LOW PENALTIES</a:t>
            </a:r>
            <a:endParaRPr b="1" sz="2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1089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PARDON AFTER 1/4</a:t>
            </a:r>
            <a:r>
              <a:rPr b="1" lang="pt-BR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1089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4" name="Google Shape;50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7544" y="1584951"/>
            <a:ext cx="3867999" cy="4436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17811" y="6249214"/>
            <a:ext cx="1124969" cy="625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30"/>
          <p:cNvSpPr/>
          <p:nvPr/>
        </p:nvSpPr>
        <p:spPr>
          <a:xfrm>
            <a:off x="71438" y="63500"/>
            <a:ext cx="3095625" cy="3032125"/>
          </a:xfrm>
          <a:custGeom>
            <a:rect b="b" l="l" r="r" t="t"/>
            <a:pathLst>
              <a:path extrusionOk="0" h="3558" w="21060">
                <a:moveTo>
                  <a:pt x="0" y="0"/>
                </a:moveTo>
                <a:lnTo>
                  <a:pt x="8601" y="0"/>
                </a:lnTo>
                <a:lnTo>
                  <a:pt x="8601" y="12825"/>
                </a:lnTo>
                <a:lnTo>
                  <a:pt x="0" y="12825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30"/>
          <p:cNvSpPr/>
          <p:nvPr/>
        </p:nvSpPr>
        <p:spPr>
          <a:xfrm>
            <a:off x="762000" y="1600200"/>
            <a:ext cx="7848600" cy="3748088"/>
          </a:xfrm>
          <a:custGeom>
            <a:rect b="b" l="l" r="r" t="t"/>
            <a:pathLst>
              <a:path extrusionOk="0" h="10413" w="21801">
                <a:moveTo>
                  <a:pt x="0" y="0"/>
                </a:moveTo>
                <a:lnTo>
                  <a:pt x="21801" y="0"/>
                </a:lnTo>
                <a:lnTo>
                  <a:pt x="21801" y="10413"/>
                </a:lnTo>
                <a:lnTo>
                  <a:pt x="0" y="10413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4" name="Google Shape;514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08288" y="144463"/>
            <a:ext cx="6227762" cy="6588125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30"/>
          <p:cNvSpPr txBox="1"/>
          <p:nvPr/>
        </p:nvSpPr>
        <p:spPr>
          <a:xfrm>
            <a:off x="166688" y="1751012"/>
            <a:ext cx="2751137" cy="455830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Quattrocento Sans"/>
              <a:buNone/>
            </a:pPr>
            <a:r>
              <a:rPr b="1" lang="pt-BR" sz="320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Small</a:t>
            </a:r>
            <a:endParaRPr b="1" sz="320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Quattrocento Sans"/>
              <a:buNone/>
            </a:pPr>
            <a:r>
              <a:rPr b="1" lang="pt-BR" sz="320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Changes</a:t>
            </a:r>
            <a:endParaRPr b="1" sz="320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Quattrocento Sans"/>
              <a:buNone/>
            </a:pPr>
            <a:r>
              <a:rPr b="1" lang="pt-BR" sz="320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Make</a:t>
            </a:r>
            <a:endParaRPr b="1" sz="320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Quattrocento Sans"/>
              <a:buNone/>
            </a:pPr>
            <a:r>
              <a:rPr b="1" lang="pt-BR" sz="460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BIG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Quattrocento Sans"/>
              <a:buNone/>
            </a:pPr>
            <a:r>
              <a:rPr b="1" lang="pt-BR" sz="320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Differences</a:t>
            </a:r>
            <a:endParaRPr b="1" sz="320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sz="320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Quattrocento Sans"/>
              <a:buNone/>
            </a:pPr>
            <a:r>
              <a:rPr b="1" lang="pt-BR" sz="2500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=&gt; Rational Choice Theory</a:t>
            </a:r>
            <a:endParaRPr b="1" sz="250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31"/>
          <p:cNvSpPr/>
          <p:nvPr/>
        </p:nvSpPr>
        <p:spPr>
          <a:xfrm>
            <a:off x="1539689" y="555195"/>
            <a:ext cx="3356293" cy="3525817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8080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0800" lIns="81625" spcFirstLastPara="1" rIns="81625" wrap="square" tIns="40800">
            <a:noAutofit/>
          </a:bodyPr>
          <a:lstStyle/>
          <a:p>
            <a:pPr indent="0" lvl="0" mar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PREVENTION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31"/>
          <p:cNvSpPr/>
          <p:nvPr/>
        </p:nvSpPr>
        <p:spPr>
          <a:xfrm>
            <a:off x="260914" y="4344566"/>
            <a:ext cx="2610450" cy="1890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25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20 bills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Non-corporative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31"/>
          <p:cNvSpPr/>
          <p:nvPr/>
        </p:nvSpPr>
        <p:spPr>
          <a:xfrm>
            <a:off x="6660991" y="4671804"/>
            <a:ext cx="2218915" cy="156369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25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Inspiration in the Hong Kong case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31"/>
          <p:cNvSpPr/>
          <p:nvPr/>
        </p:nvSpPr>
        <p:spPr>
          <a:xfrm>
            <a:off x="3012108" y="2841293"/>
            <a:ext cx="3418664" cy="3591134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rgbClr val="8080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0800" lIns="81625" spcFirstLastPara="1" rIns="81625" wrap="square" tIns="40800">
            <a:noAutofit/>
          </a:bodyPr>
          <a:lstStyle/>
          <a:p>
            <a:pPr indent="0" lvl="0" mar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ASSETS </a:t>
            </a:r>
            <a:endParaRPr/>
          </a:p>
          <a:p>
            <a:pPr indent="0" lvl="0" mar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RECOVERY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31"/>
          <p:cNvSpPr/>
          <p:nvPr/>
        </p:nvSpPr>
        <p:spPr>
          <a:xfrm>
            <a:off x="4896635" y="131287"/>
            <a:ext cx="3356293" cy="3525817"/>
          </a:xfrm>
          <a:prstGeom prst="rect">
            <a:avLst/>
          </a:prstGeom>
          <a:solidFill>
            <a:srgbClr val="00AE00"/>
          </a:solidFill>
          <a:ln cap="flat" cmpd="sng" w="9525">
            <a:solidFill>
              <a:srgbClr val="8080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0800" lIns="81625" spcFirstLastPara="1" rIns="81625" wrap="square" tIns="40800">
            <a:noAutofit/>
          </a:bodyPr>
          <a:lstStyle/>
          <a:p>
            <a:pPr indent="0" lvl="0" mar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PROPORTIONATE </a:t>
            </a:r>
            <a:endParaRPr/>
          </a:p>
          <a:p>
            <a:pPr indent="0" lvl="0" mar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PUNISHMENT </a:t>
            </a:r>
            <a:endParaRPr/>
          </a:p>
          <a:p>
            <a:pPr indent="0" lvl="0" mar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endParaRPr/>
          </a:p>
          <a:p>
            <a:pPr indent="0" lvl="0" mar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END OF IMPUNITY</a:t>
            </a:r>
            <a:endParaRPr/>
          </a:p>
          <a:p>
            <a:pPr indent="0" lvl="0" mar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(3%)</a:t>
            </a:r>
            <a:r>
              <a:rPr lang="pt-B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32"/>
          <p:cNvSpPr txBox="1"/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/>
              <a:t>Legislative proposals</a:t>
            </a:r>
            <a:endParaRPr sz="4400"/>
          </a:p>
        </p:txBody>
      </p:sp>
      <p:sp>
        <p:nvSpPr>
          <p:cNvPr id="531" name="Google Shape;531;p32"/>
          <p:cNvSpPr txBox="1"/>
          <p:nvPr>
            <p:ph idx="1" type="body"/>
          </p:nvPr>
        </p:nvSpPr>
        <p:spPr>
          <a:xfrm>
            <a:off x="779463" y="1524000"/>
            <a:ext cx="356616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532" name="Google Shape;532;p32"/>
          <p:cNvSpPr txBox="1"/>
          <p:nvPr>
            <p:ph idx="2" type="body"/>
          </p:nvPr>
        </p:nvSpPr>
        <p:spPr>
          <a:xfrm>
            <a:off x="779463" y="2057400"/>
            <a:ext cx="3566160" cy="40687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0175" lvl="0" marL="282575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533" name="Google Shape;533;p32"/>
          <p:cNvSpPr txBox="1"/>
          <p:nvPr>
            <p:ph idx="3" type="body"/>
          </p:nvPr>
        </p:nvSpPr>
        <p:spPr>
          <a:xfrm>
            <a:off x="4796791" y="1524000"/>
            <a:ext cx="356616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534" name="Google Shape;534;p32"/>
          <p:cNvSpPr txBox="1"/>
          <p:nvPr>
            <p:ph idx="4" type="body"/>
          </p:nvPr>
        </p:nvSpPr>
        <p:spPr>
          <a:xfrm>
            <a:off x="4796791" y="2057400"/>
            <a:ext cx="3566160" cy="40687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0175" lvl="0" marL="282575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535" name="Google Shape;535;p32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32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537" name="Google Shape;537;p32"/>
          <p:cNvSpPr/>
          <p:nvPr/>
        </p:nvSpPr>
        <p:spPr>
          <a:xfrm>
            <a:off x="0" y="1346199"/>
            <a:ext cx="9144000" cy="5511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4463" y="2708275"/>
            <a:ext cx="3384550" cy="226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5825" y="2735263"/>
            <a:ext cx="2622550" cy="2519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38625" y="142875"/>
            <a:ext cx="4760913" cy="2592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03913" y="2732088"/>
            <a:ext cx="3095625" cy="403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3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17763" y="4967288"/>
            <a:ext cx="3486150" cy="180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3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44463" y="4967288"/>
            <a:ext cx="2274887" cy="180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3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14300" y="142875"/>
            <a:ext cx="4278313" cy="259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9" name="Google Shape;55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33663" y="1917700"/>
            <a:ext cx="3341687" cy="2906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75350" y="4679950"/>
            <a:ext cx="2967038" cy="2087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463" y="2447925"/>
            <a:ext cx="2592387" cy="266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35263" y="4248150"/>
            <a:ext cx="3305175" cy="2519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3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16575" y="144463"/>
            <a:ext cx="3311525" cy="324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3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44463" y="144463"/>
            <a:ext cx="4392612" cy="2303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3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032250" y="144463"/>
            <a:ext cx="2808288" cy="1773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3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44463" y="4824413"/>
            <a:ext cx="2592387" cy="1944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3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832475" y="2519363"/>
            <a:ext cx="3089275" cy="2303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deltan\Documents\55) 2016-04abr-04-05 Harvard Yale\10 medidas print.png" id="575" name="Google Shape;57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6" y="44624"/>
            <a:ext cx="9108504" cy="68157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36"/>
          <p:cNvSpPr txBox="1"/>
          <p:nvPr>
            <p:ph idx="11" type="ftr"/>
          </p:nvPr>
        </p:nvSpPr>
        <p:spPr>
          <a:xfrm>
            <a:off x="1295400" y="6356350"/>
            <a:ext cx="2209800" cy="501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581" name="Google Shape;581;p36"/>
          <p:cNvSpPr txBox="1"/>
          <p:nvPr>
            <p:ph idx="12" type="sldNum"/>
          </p:nvPr>
        </p:nvSpPr>
        <p:spPr>
          <a:xfrm>
            <a:off x="8534400" y="635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ustria"/>
              <a:buNone/>
            </a:pPr>
            <a:fld id="{00000000-1234-1234-1234-123412341234}" type="slidenum">
              <a:rPr lang="pt-BR" sz="12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‹#›</a:t>
            </a:fld>
            <a:endParaRPr sz="1200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582" name="Google Shape;582;p36"/>
          <p:cNvSpPr txBox="1"/>
          <p:nvPr/>
        </p:nvSpPr>
        <p:spPr>
          <a:xfrm>
            <a:off x="1043608" y="439738"/>
            <a:ext cx="7057405" cy="11953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THANK YOU</a:t>
            </a:r>
            <a:endParaRPr/>
          </a:p>
        </p:txBody>
      </p:sp>
      <p:sp>
        <p:nvSpPr>
          <p:cNvPr id="583" name="Google Shape;583;p36"/>
          <p:cNvSpPr txBox="1"/>
          <p:nvPr/>
        </p:nvSpPr>
        <p:spPr>
          <a:xfrm>
            <a:off x="1295400" y="1944688"/>
            <a:ext cx="6588125" cy="38625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ustria"/>
              <a:buNone/>
            </a:pPr>
            <a:r>
              <a:t/>
            </a:r>
            <a:endParaRPr sz="2000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ustria"/>
              <a:buNone/>
            </a:pPr>
            <a:r>
              <a:rPr lang="pt-BR" sz="20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Deltan Martinazzo Dallagnol</a:t>
            </a:r>
            <a:endParaRPr sz="2000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ustria"/>
              <a:buNone/>
            </a:pPr>
            <a:r>
              <a:rPr i="1" lang="pt-BR" sz="20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Federal Prosecutor</a:t>
            </a:r>
            <a:endParaRPr/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ustria"/>
              <a:buNone/>
            </a:pPr>
            <a:r>
              <a:t/>
            </a:r>
            <a:endParaRPr i="1" sz="2000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ustria"/>
              <a:buNone/>
            </a:pPr>
            <a:r>
              <a:rPr i="1" lang="pt-BR" sz="20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Maria Maíria Leite Carlos</a:t>
            </a:r>
            <a:endParaRPr i="1" sz="2000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ustria"/>
              <a:buNone/>
            </a:pPr>
            <a:r>
              <a:rPr i="1" lang="pt-BR" sz="20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mariacarlos@mpf.mp.br</a:t>
            </a:r>
            <a:endParaRPr i="1" sz="2000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ustria"/>
              <a:buNone/>
            </a:pPr>
            <a:r>
              <a:t/>
            </a:r>
            <a:endParaRPr sz="2000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ustria"/>
              <a:buNone/>
            </a:pPr>
            <a:r>
              <a:t/>
            </a:r>
            <a:endParaRPr sz="2000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ustria"/>
              <a:buNone/>
            </a:pPr>
            <a:r>
              <a:t/>
            </a:r>
            <a:endParaRPr sz="2000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ustria"/>
              <a:buNone/>
            </a:pPr>
            <a:r>
              <a:t/>
            </a:r>
            <a:endParaRPr sz="2000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id="584" name="Google Shape;58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68966" y="5149305"/>
            <a:ext cx="2029118" cy="1487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xmlns:r="http://schemas.openxmlformats.org/officeDocument/2006/relationships" name="3_Precedent">
  <a:themeElements>
    <a:clrScheme name="Breeze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2015-09-02T18:08:52Z</dcterms:created>
  <dc:creator>Paulo Roberto Galvao de Carvalho</dc:creator>
</cp:coreProperties>
</file>